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3" r:id="rId6"/>
    <p:sldId id="302" r:id="rId7"/>
    <p:sldId id="258" r:id="rId8"/>
    <p:sldId id="303" r:id="rId9"/>
    <p:sldId id="275" r:id="rId10"/>
    <p:sldId id="276" r:id="rId11"/>
    <p:sldId id="277" r:id="rId12"/>
    <p:sldId id="304" r:id="rId13"/>
    <p:sldId id="279" r:id="rId14"/>
    <p:sldId id="306" r:id="rId15"/>
    <p:sldId id="307" r:id="rId16"/>
    <p:sldId id="305" r:id="rId17"/>
    <p:sldId id="308" r:id="rId18"/>
    <p:sldId id="260" r:id="rId19"/>
    <p:sldId id="262" r:id="rId20"/>
    <p:sldId id="295" r:id="rId21"/>
    <p:sldId id="296" r:id="rId22"/>
    <p:sldId id="263" r:id="rId23"/>
    <p:sldId id="287" r:id="rId24"/>
    <p:sldId id="288" r:id="rId25"/>
    <p:sldId id="289" r:id="rId26"/>
    <p:sldId id="290" r:id="rId27"/>
    <p:sldId id="291" r:id="rId28"/>
    <p:sldId id="292" r:id="rId29"/>
    <p:sldId id="293" r:id="rId30"/>
    <p:sldId id="270" r:id="rId31"/>
    <p:sldId id="294" r:id="rId32"/>
    <p:sldId id="297" r:id="rId33"/>
    <p:sldId id="271" r:id="rId34"/>
    <p:sldId id="272" r:id="rId35"/>
    <p:sldId id="281" r:id="rId36"/>
    <p:sldId id="282" r:id="rId37"/>
    <p:sldId id="283" r:id="rId38"/>
    <p:sldId id="286" r:id="rId39"/>
    <p:sldId id="284" r:id="rId40"/>
    <p:sldId id="299" r:id="rId41"/>
    <p:sldId id="300" r:id="rId42"/>
    <p:sldId id="298" r:id="rId43"/>
    <p:sldId id="301"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FF71"/>
    <a:srgbClr val="0C15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54DA97-8034-46AF-8935-4480B08C5B15}" v="6" dt="2023-06-28T16:14:14.347"/>
    <p1510:client id="{C9CAB6CF-0844-484B-9EE3-B4A578DA07B0}" v="512" dt="2023-06-28T16:17:33.0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27143-EF95-26D1-B31A-2254C8D4AA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3DFAF-3C10-96C3-163B-D12BE55CD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63F55C-2D37-0B31-562C-12169EB857D1}"/>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5" name="Footer Placeholder 4">
            <a:extLst>
              <a:ext uri="{FF2B5EF4-FFF2-40B4-BE49-F238E27FC236}">
                <a16:creationId xmlns:a16="http://schemas.microsoft.com/office/drawing/2014/main" id="{C5453E89-097E-9359-0309-BDA12C8F96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03B0DF-4BB9-B6DC-2B9C-A2F9D7585B29}"/>
              </a:ext>
            </a:extLst>
          </p:cNvPr>
          <p:cNvSpPr>
            <a:spLocks noGrp="1"/>
          </p:cNvSpPr>
          <p:nvPr>
            <p:ph type="sldNum" sz="quarter" idx="12"/>
          </p:nvPr>
        </p:nvSpPr>
        <p:spPr/>
        <p:txBody>
          <a:bodyPr/>
          <a:lstStyle/>
          <a:p>
            <a:fld id="{67C5736D-A10D-4CD1-BCA2-16AB0866AEE2}" type="slidenum">
              <a:rPr lang="en-IN" smtClean="0"/>
              <a:t>‹#›</a:t>
            </a:fld>
            <a:endParaRPr lang="en-IN"/>
          </a:p>
        </p:txBody>
      </p:sp>
      <p:sp>
        <p:nvSpPr>
          <p:cNvPr id="8" name="Isosceles Triangle 7">
            <a:extLst>
              <a:ext uri="{FF2B5EF4-FFF2-40B4-BE49-F238E27FC236}">
                <a16:creationId xmlns:a16="http://schemas.microsoft.com/office/drawing/2014/main" id="{A4094BDF-FE96-21D6-3D53-4E6ABAEF4928}"/>
              </a:ext>
            </a:extLst>
          </p:cNvPr>
          <p:cNvSpPr/>
          <p:nvPr userDrawn="1"/>
        </p:nvSpPr>
        <p:spPr>
          <a:xfrm rot="6793148">
            <a:off x="10733825" y="5073401"/>
            <a:ext cx="840811" cy="697464"/>
          </a:xfrm>
          <a:prstGeom prst="triangl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B530EF9-8213-A80F-5FD4-90BEB71B128D}"/>
              </a:ext>
            </a:extLst>
          </p:cNvPr>
          <p:cNvSpPr/>
          <p:nvPr userDrawn="1"/>
        </p:nvSpPr>
        <p:spPr>
          <a:xfrm>
            <a:off x="555567" y="257695"/>
            <a:ext cx="685800" cy="673330"/>
          </a:xfrm>
          <a:prstGeom prst="ellips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736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06D1-6B97-592C-1887-FEB1DA57B3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9BBF2B-B6A0-C71C-C9B6-CE2DAF72CD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0D0126-D7CB-F042-B678-04A95A351FCB}"/>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5" name="Footer Placeholder 4">
            <a:extLst>
              <a:ext uri="{FF2B5EF4-FFF2-40B4-BE49-F238E27FC236}">
                <a16:creationId xmlns:a16="http://schemas.microsoft.com/office/drawing/2014/main" id="{CD639EF9-1E8F-C91A-58AE-827F1C7BF4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77CCE4-2BF8-C3C8-26A2-63A1D673C8B9}"/>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4280139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90EF0-A50D-B821-24B6-B7F18DD8DE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855844-0484-9631-6670-E13330962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53E15B-CF4A-14BD-EDAE-B9FDB701B420}"/>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5" name="Footer Placeholder 4">
            <a:extLst>
              <a:ext uri="{FF2B5EF4-FFF2-40B4-BE49-F238E27FC236}">
                <a16:creationId xmlns:a16="http://schemas.microsoft.com/office/drawing/2014/main" id="{577F2978-BFB7-EBDA-FD4F-90FC01BA43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076B6E-2455-C2F9-4995-BE482060165F}"/>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87593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BA54-050C-2AB2-AC55-56ACC9E049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FED7EB-D54C-05B8-E692-1061751177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8449EB-CD09-EA0C-807E-A3304A3FF414}"/>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5" name="Footer Placeholder 4">
            <a:extLst>
              <a:ext uri="{FF2B5EF4-FFF2-40B4-BE49-F238E27FC236}">
                <a16:creationId xmlns:a16="http://schemas.microsoft.com/office/drawing/2014/main" id="{B561F981-4330-E58A-7284-F3CF8B9E4A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6C7045-C136-1134-6C53-0C446E6D5C10}"/>
              </a:ext>
            </a:extLst>
          </p:cNvPr>
          <p:cNvSpPr>
            <a:spLocks noGrp="1"/>
          </p:cNvSpPr>
          <p:nvPr>
            <p:ph type="sldNum" sz="quarter" idx="12"/>
          </p:nvPr>
        </p:nvSpPr>
        <p:spPr/>
        <p:txBody>
          <a:bodyPr/>
          <a:lstStyle/>
          <a:p>
            <a:fld id="{67C5736D-A10D-4CD1-BCA2-16AB0866AEE2}" type="slidenum">
              <a:rPr lang="en-IN" smtClean="0"/>
              <a:t>‹#›</a:t>
            </a:fld>
            <a:endParaRPr lang="en-IN"/>
          </a:p>
        </p:txBody>
      </p:sp>
      <p:sp>
        <p:nvSpPr>
          <p:cNvPr id="7" name="Oval 6">
            <a:extLst>
              <a:ext uri="{FF2B5EF4-FFF2-40B4-BE49-F238E27FC236}">
                <a16:creationId xmlns:a16="http://schemas.microsoft.com/office/drawing/2014/main" id="{CF2A64E8-C74A-0B7E-3097-74CAD989CBE1}"/>
              </a:ext>
            </a:extLst>
          </p:cNvPr>
          <p:cNvSpPr/>
          <p:nvPr userDrawn="1"/>
        </p:nvSpPr>
        <p:spPr>
          <a:xfrm>
            <a:off x="11389518" y="4860132"/>
            <a:ext cx="383381" cy="393700"/>
          </a:xfrm>
          <a:prstGeom prst="ellips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A788449-8A75-4BAD-2F3A-8726C8B3F3AE}"/>
              </a:ext>
            </a:extLst>
          </p:cNvPr>
          <p:cNvSpPr/>
          <p:nvPr userDrawn="1"/>
        </p:nvSpPr>
        <p:spPr>
          <a:xfrm>
            <a:off x="11472861" y="5331619"/>
            <a:ext cx="216694" cy="219870"/>
          </a:xfrm>
          <a:prstGeom prst="ellips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35CF38DF-6DEB-FF00-8B16-922EFE730A1C}"/>
              </a:ext>
            </a:extLst>
          </p:cNvPr>
          <p:cNvSpPr/>
          <p:nvPr userDrawn="1"/>
        </p:nvSpPr>
        <p:spPr>
          <a:xfrm>
            <a:off x="11541917" y="5629276"/>
            <a:ext cx="83344" cy="88900"/>
          </a:xfrm>
          <a:prstGeom prst="ellips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BC41083C-0CA3-1D78-4783-5328E4DA417B}"/>
              </a:ext>
            </a:extLst>
          </p:cNvPr>
          <p:cNvSpPr/>
          <p:nvPr userDrawn="1"/>
        </p:nvSpPr>
        <p:spPr>
          <a:xfrm rot="6793148">
            <a:off x="199715" y="197836"/>
            <a:ext cx="436880" cy="334576"/>
          </a:xfrm>
          <a:prstGeom prst="triangl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5156C6AC-B24F-D06E-41BF-6F2B2B1309DA}"/>
              </a:ext>
            </a:extLst>
          </p:cNvPr>
          <p:cNvSpPr/>
          <p:nvPr userDrawn="1"/>
        </p:nvSpPr>
        <p:spPr>
          <a:xfrm rot="6793148">
            <a:off x="10733825" y="5073401"/>
            <a:ext cx="840811" cy="697464"/>
          </a:xfrm>
          <a:prstGeom prst="triangl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851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E9B3-E972-D082-927C-D631E20EA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46612B-0074-6506-14A6-6819582F1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D64D83-8AAC-C7FE-6A78-29AADBB4D3A8}"/>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5" name="Footer Placeholder 4">
            <a:extLst>
              <a:ext uri="{FF2B5EF4-FFF2-40B4-BE49-F238E27FC236}">
                <a16:creationId xmlns:a16="http://schemas.microsoft.com/office/drawing/2014/main" id="{B12C7870-665F-B422-2232-32EFB0BA75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AB945A-393A-319A-687E-A14E037B0DC6}"/>
              </a:ext>
            </a:extLst>
          </p:cNvPr>
          <p:cNvSpPr>
            <a:spLocks noGrp="1"/>
          </p:cNvSpPr>
          <p:nvPr>
            <p:ph type="sldNum" sz="quarter" idx="12"/>
          </p:nvPr>
        </p:nvSpPr>
        <p:spPr/>
        <p:txBody>
          <a:bodyPr/>
          <a:lstStyle/>
          <a:p>
            <a:fld id="{67C5736D-A10D-4CD1-BCA2-16AB0866AEE2}" type="slidenum">
              <a:rPr lang="en-IN" smtClean="0"/>
              <a:t>‹#›</a:t>
            </a:fld>
            <a:endParaRPr lang="en-IN"/>
          </a:p>
        </p:txBody>
      </p:sp>
      <p:sp>
        <p:nvSpPr>
          <p:cNvPr id="7" name="Isosceles Triangle 6">
            <a:extLst>
              <a:ext uri="{FF2B5EF4-FFF2-40B4-BE49-F238E27FC236}">
                <a16:creationId xmlns:a16="http://schemas.microsoft.com/office/drawing/2014/main" id="{BE5B477C-81CD-4E66-52FC-E053AF4FC1B5}"/>
              </a:ext>
            </a:extLst>
          </p:cNvPr>
          <p:cNvSpPr/>
          <p:nvPr userDrawn="1"/>
        </p:nvSpPr>
        <p:spPr>
          <a:xfrm rot="6793148">
            <a:off x="897674" y="570464"/>
            <a:ext cx="840811" cy="697464"/>
          </a:xfrm>
          <a:prstGeom prst="triangl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58C8276C-DB23-5821-742B-41542E16346C}"/>
              </a:ext>
            </a:extLst>
          </p:cNvPr>
          <p:cNvSpPr/>
          <p:nvPr userDrawn="1"/>
        </p:nvSpPr>
        <p:spPr>
          <a:xfrm rot="6793148">
            <a:off x="10562374" y="570463"/>
            <a:ext cx="840811" cy="697464"/>
          </a:xfrm>
          <a:prstGeom prst="triangl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640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AE7-D1CC-9798-BB89-88C52773B5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F86761-D988-CA90-ED8E-1A77DC9104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4D727-9097-DC58-CE3B-75570B5A76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375697-17F4-0BEA-97A5-679AF75DB2DB}"/>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6" name="Footer Placeholder 5">
            <a:extLst>
              <a:ext uri="{FF2B5EF4-FFF2-40B4-BE49-F238E27FC236}">
                <a16:creationId xmlns:a16="http://schemas.microsoft.com/office/drawing/2014/main" id="{2568295D-C1F1-D20F-1E71-09F2FAFA54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9158FE-90E1-E800-A105-AAD47D74C53C}"/>
              </a:ext>
            </a:extLst>
          </p:cNvPr>
          <p:cNvSpPr>
            <a:spLocks noGrp="1"/>
          </p:cNvSpPr>
          <p:nvPr>
            <p:ph type="sldNum" sz="quarter" idx="12"/>
          </p:nvPr>
        </p:nvSpPr>
        <p:spPr/>
        <p:txBody>
          <a:bodyPr/>
          <a:lstStyle/>
          <a:p>
            <a:fld id="{67C5736D-A10D-4CD1-BCA2-16AB0866AEE2}" type="slidenum">
              <a:rPr lang="en-IN" smtClean="0"/>
              <a:t>‹#›</a:t>
            </a:fld>
            <a:endParaRPr lang="en-IN"/>
          </a:p>
        </p:txBody>
      </p:sp>
      <p:sp>
        <p:nvSpPr>
          <p:cNvPr id="8" name="Isosceles Triangle 7">
            <a:extLst>
              <a:ext uri="{FF2B5EF4-FFF2-40B4-BE49-F238E27FC236}">
                <a16:creationId xmlns:a16="http://schemas.microsoft.com/office/drawing/2014/main" id="{7AE12223-886D-E458-21F2-0DCF20ABB544}"/>
              </a:ext>
            </a:extLst>
          </p:cNvPr>
          <p:cNvSpPr/>
          <p:nvPr userDrawn="1"/>
        </p:nvSpPr>
        <p:spPr>
          <a:xfrm rot="6793148">
            <a:off x="199715" y="197836"/>
            <a:ext cx="436880" cy="334576"/>
          </a:xfrm>
          <a:prstGeom prst="triangle">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2869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E968-2F77-6741-3BD4-E6028EDCF0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6FD5B5-2D93-ABF4-5FE6-430EDDDCF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FCEC9-24D5-C9C5-3C89-5BECEC4DA8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6ABA7B-DAA4-5D76-C633-509B103F93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E89E27-3923-C034-6743-537020A3BD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B82EAC-7814-5D56-4C6E-8A738A9F86F8}"/>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8" name="Footer Placeholder 7">
            <a:extLst>
              <a:ext uri="{FF2B5EF4-FFF2-40B4-BE49-F238E27FC236}">
                <a16:creationId xmlns:a16="http://schemas.microsoft.com/office/drawing/2014/main" id="{E156C11C-FCF2-844A-A4E1-21E3251E1D0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73E88C9-5470-5FE1-2B6B-C0993ABEC9AD}"/>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290779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83E-F0A9-3803-8BC9-A4E89226D9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D96F31E-7C24-3B34-5F65-531C35EE8BBD}"/>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4" name="Footer Placeholder 3">
            <a:extLst>
              <a:ext uri="{FF2B5EF4-FFF2-40B4-BE49-F238E27FC236}">
                <a16:creationId xmlns:a16="http://schemas.microsoft.com/office/drawing/2014/main" id="{8E99B145-BC13-9BBF-A584-CF308B4799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A6D2A4-4044-43B4-6F6E-7A802A3CA518}"/>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242226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E29616-3947-19DC-A32D-66433BB95050}"/>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3" name="Footer Placeholder 2">
            <a:extLst>
              <a:ext uri="{FF2B5EF4-FFF2-40B4-BE49-F238E27FC236}">
                <a16:creationId xmlns:a16="http://schemas.microsoft.com/office/drawing/2014/main" id="{DB9BF3DC-03A1-1A1E-854C-05C044E42C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151305-B65B-0881-44B6-BC5CC4E4CE7D}"/>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1546066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B859-F3EC-EE89-02FF-BF9706BFC7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AE56A8-F99D-D605-823C-58C304389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FB4DAB8-3B86-6C27-269E-B01340A6A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3578E-AF49-A762-574C-D6A83911A8FF}"/>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6" name="Footer Placeholder 5">
            <a:extLst>
              <a:ext uri="{FF2B5EF4-FFF2-40B4-BE49-F238E27FC236}">
                <a16:creationId xmlns:a16="http://schemas.microsoft.com/office/drawing/2014/main" id="{646F1863-BCCE-C5FD-A796-3E942194BB4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C21751-1761-B493-9B55-726AC2E513B2}"/>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2515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9640-8112-41A4-DAA2-76004408C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9F0F5B-38DE-A83B-2F56-036674A277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9D1E242-7B2E-0C3A-D753-CCC464013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D06CF2-88F5-099B-6915-1305FF68324D}"/>
              </a:ext>
            </a:extLst>
          </p:cNvPr>
          <p:cNvSpPr>
            <a:spLocks noGrp="1"/>
          </p:cNvSpPr>
          <p:nvPr>
            <p:ph type="dt" sz="half" idx="10"/>
          </p:nvPr>
        </p:nvSpPr>
        <p:spPr/>
        <p:txBody>
          <a:bodyPr/>
          <a:lstStyle/>
          <a:p>
            <a:fld id="{CBE67B48-3A12-4226-B1F4-45AFD3D35C88}" type="datetimeFigureOut">
              <a:rPr lang="en-IN" smtClean="0"/>
              <a:t>29-06-2023</a:t>
            </a:fld>
            <a:endParaRPr lang="en-IN"/>
          </a:p>
        </p:txBody>
      </p:sp>
      <p:sp>
        <p:nvSpPr>
          <p:cNvPr id="6" name="Footer Placeholder 5">
            <a:extLst>
              <a:ext uri="{FF2B5EF4-FFF2-40B4-BE49-F238E27FC236}">
                <a16:creationId xmlns:a16="http://schemas.microsoft.com/office/drawing/2014/main" id="{D5318A3C-B5C5-DFA7-7323-0916EB6939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E8900A-1AD7-EDDE-9D2D-D7DED47138D0}"/>
              </a:ext>
            </a:extLst>
          </p:cNvPr>
          <p:cNvSpPr>
            <a:spLocks noGrp="1"/>
          </p:cNvSpPr>
          <p:nvPr>
            <p:ph type="sldNum" sz="quarter" idx="12"/>
          </p:nvPr>
        </p:nvSpPr>
        <p:spPr/>
        <p:txBody>
          <a:bodyPr/>
          <a:lstStyle/>
          <a:p>
            <a:fld id="{67C5736D-A10D-4CD1-BCA2-16AB0866AEE2}" type="slidenum">
              <a:rPr lang="en-IN" smtClean="0"/>
              <a:t>‹#›</a:t>
            </a:fld>
            <a:endParaRPr lang="en-IN"/>
          </a:p>
        </p:txBody>
      </p:sp>
    </p:spTree>
    <p:extLst>
      <p:ext uri="{BB962C8B-B14F-4D97-AF65-F5344CB8AC3E}">
        <p14:creationId xmlns:p14="http://schemas.microsoft.com/office/powerpoint/2010/main" val="4072435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51DF08-0EAF-E692-5B9E-57CFB384C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366E1D-73D1-9411-9657-D6FC0D9A85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5B33E4-C1C1-553C-787D-42316764B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E67B48-3A12-4226-B1F4-45AFD3D35C88}" type="datetimeFigureOut">
              <a:rPr lang="en-IN" smtClean="0"/>
              <a:t>29-06-2023</a:t>
            </a:fld>
            <a:endParaRPr lang="en-IN"/>
          </a:p>
        </p:txBody>
      </p:sp>
      <p:sp>
        <p:nvSpPr>
          <p:cNvPr id="5" name="Footer Placeholder 4">
            <a:extLst>
              <a:ext uri="{FF2B5EF4-FFF2-40B4-BE49-F238E27FC236}">
                <a16:creationId xmlns:a16="http://schemas.microsoft.com/office/drawing/2014/main" id="{48251FE3-5A03-C023-EB19-FC146149F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2E3689-FAC3-4FDC-66A2-793A658E82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5736D-A10D-4CD1-BCA2-16AB0866AEE2}" type="slidenum">
              <a:rPr lang="en-IN" smtClean="0"/>
              <a:t>‹#›</a:t>
            </a:fld>
            <a:endParaRPr lang="en-IN"/>
          </a:p>
        </p:txBody>
      </p:sp>
      <p:pic>
        <p:nvPicPr>
          <p:cNvPr id="8" name="Picture 7" descr="A blue and black logo&#10;&#10;Description automatically generated with low confidence">
            <a:extLst>
              <a:ext uri="{FF2B5EF4-FFF2-40B4-BE49-F238E27FC236}">
                <a16:creationId xmlns:a16="http://schemas.microsoft.com/office/drawing/2014/main" id="{E4520B11-D08E-1BBF-AF4A-149749EB146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11202" y="6311900"/>
            <a:ext cx="842598" cy="365126"/>
          </a:xfrm>
          <a:prstGeom prst="rect">
            <a:avLst/>
          </a:prstGeom>
        </p:spPr>
      </p:pic>
      <p:pic>
        <p:nvPicPr>
          <p:cNvPr id="10" name="Picture 9" descr="A picture containing font, graphics, screenshot, text&#10;&#10;Description automatically generated">
            <a:extLst>
              <a:ext uri="{FF2B5EF4-FFF2-40B4-BE49-F238E27FC236}">
                <a16:creationId xmlns:a16="http://schemas.microsoft.com/office/drawing/2014/main" id="{7685A22D-1B59-23B5-44F1-4E3BE0B1B14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18908" y="5935286"/>
            <a:ext cx="1475452" cy="1244356"/>
          </a:xfrm>
          <a:prstGeom prst="rect">
            <a:avLst/>
          </a:prstGeom>
        </p:spPr>
      </p:pic>
      <p:sp>
        <p:nvSpPr>
          <p:cNvPr id="11" name="Rectangle 10">
            <a:extLst>
              <a:ext uri="{FF2B5EF4-FFF2-40B4-BE49-F238E27FC236}">
                <a16:creationId xmlns:a16="http://schemas.microsoft.com/office/drawing/2014/main" id="{46BA7AF3-43E4-ADE7-56BE-42AEC5128A3B}"/>
              </a:ext>
            </a:extLst>
          </p:cNvPr>
          <p:cNvSpPr/>
          <p:nvPr userDrawn="1"/>
        </p:nvSpPr>
        <p:spPr>
          <a:xfrm>
            <a:off x="11811000" y="2635134"/>
            <a:ext cx="381000" cy="4222865"/>
          </a:xfrm>
          <a:prstGeom prst="rect">
            <a:avLst/>
          </a:prstGeom>
          <a:solidFill>
            <a:srgbClr val="0C15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D459BFA-0E07-5F22-3DE6-1ED4B854DC49}"/>
              </a:ext>
            </a:extLst>
          </p:cNvPr>
          <p:cNvSpPr/>
          <p:nvPr userDrawn="1"/>
        </p:nvSpPr>
        <p:spPr>
          <a:xfrm>
            <a:off x="11810999" y="-58189"/>
            <a:ext cx="381001" cy="2809701"/>
          </a:xfrm>
          <a:prstGeom prst="rect">
            <a:avLst/>
          </a:prstGeom>
          <a:solidFill>
            <a:srgbClr val="61F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7372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id.atlassian.com/invite/p/confluence?id=VtIhWBKLTf2H3125H0IfeA" TargetMode="External"/><Relationship Id="rId2" Type="http://schemas.openxmlformats.org/officeDocument/2006/relationships/hyperlink" Target="https://id.atlassian.com/invite/p/jira-software?id=lqOpY_i0TM6GdznlcQve5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HallowSiddharth/RoomHiv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4C59-AB4B-40CC-097C-09A05C26CBDF}"/>
              </a:ext>
            </a:extLst>
          </p:cNvPr>
          <p:cNvSpPr>
            <a:spLocks noGrp="1"/>
          </p:cNvSpPr>
          <p:nvPr>
            <p:ph type="ctrTitle"/>
          </p:nvPr>
        </p:nvSpPr>
        <p:spPr>
          <a:xfrm>
            <a:off x="-344128" y="1678858"/>
            <a:ext cx="9144000" cy="2387600"/>
          </a:xfrm>
        </p:spPr>
        <p:txBody>
          <a:bodyPr>
            <a:normAutofit/>
          </a:bodyPr>
          <a:lstStyle/>
          <a:p>
            <a:r>
              <a:rPr lang="en-US" sz="11500" err="1">
                <a:latin typeface="Aharoni" panose="020B0604020202020204" pitchFamily="2" charset="-79"/>
                <a:cs typeface="Aharoni" panose="020B0604020202020204" pitchFamily="2" charset="-79"/>
              </a:rPr>
              <a:t>Room</a:t>
            </a:r>
            <a:r>
              <a:rPr lang="en-US" sz="11500" err="1">
                <a:solidFill>
                  <a:srgbClr val="61FF71"/>
                </a:solidFill>
                <a:latin typeface="Aharoni" panose="020B0604020202020204" pitchFamily="2" charset="-79"/>
                <a:cs typeface="Aharoni" panose="020B0604020202020204" pitchFamily="2" charset="-79"/>
              </a:rPr>
              <a:t>Hive</a:t>
            </a:r>
            <a:endParaRPr lang="en-IN" sz="11500">
              <a:solidFill>
                <a:srgbClr val="61FF71"/>
              </a:solidFill>
              <a:latin typeface="Aharoni" panose="020B0604020202020204" pitchFamily="2" charset="-79"/>
              <a:cs typeface="Aharoni" panose="020B0604020202020204" pitchFamily="2" charset="-79"/>
            </a:endParaRPr>
          </a:p>
        </p:txBody>
      </p:sp>
      <p:sp>
        <p:nvSpPr>
          <p:cNvPr id="3" name="Subtitle 2">
            <a:extLst>
              <a:ext uri="{FF2B5EF4-FFF2-40B4-BE49-F238E27FC236}">
                <a16:creationId xmlns:a16="http://schemas.microsoft.com/office/drawing/2014/main" id="{FCD55FE7-6C3C-6D3C-1934-EF5577B86DE8}"/>
              </a:ext>
            </a:extLst>
          </p:cNvPr>
          <p:cNvSpPr>
            <a:spLocks noGrp="1"/>
          </p:cNvSpPr>
          <p:nvPr>
            <p:ph type="subTitle" idx="1"/>
          </p:nvPr>
        </p:nvSpPr>
        <p:spPr>
          <a:xfrm>
            <a:off x="-1465006" y="3857677"/>
            <a:ext cx="9144000" cy="1655762"/>
          </a:xfrm>
        </p:spPr>
        <p:txBody>
          <a:bodyPr/>
          <a:lstStyle/>
          <a:p>
            <a:r>
              <a:rPr lang="en-US">
                <a:latin typeface="Aharoni" panose="02010803020104030203" pitchFamily="2" charset="-79"/>
                <a:cs typeface="Aharoni" panose="02010803020104030203" pitchFamily="2" charset="-79"/>
              </a:rPr>
              <a:t>A Student accommodation portal</a:t>
            </a:r>
            <a:endParaRPr lang="en-IN">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8340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3129-3C5E-0EE4-816C-EAB9D2D09BB0}"/>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Risk Management</a:t>
            </a:r>
            <a:endParaRPr lang="en-IN"/>
          </a:p>
        </p:txBody>
      </p:sp>
      <p:pic>
        <p:nvPicPr>
          <p:cNvPr id="4" name="Picture 3">
            <a:extLst>
              <a:ext uri="{FF2B5EF4-FFF2-40B4-BE49-F238E27FC236}">
                <a16:creationId xmlns:a16="http://schemas.microsoft.com/office/drawing/2014/main" id="{A49332FB-5411-D32F-2C13-246DF3ED3C7B}"/>
              </a:ext>
            </a:extLst>
          </p:cNvPr>
          <p:cNvPicPr>
            <a:picLocks noChangeAspect="1"/>
          </p:cNvPicPr>
          <p:nvPr/>
        </p:nvPicPr>
        <p:blipFill>
          <a:blip r:embed="rId2"/>
          <a:stretch>
            <a:fillRect/>
          </a:stretch>
        </p:blipFill>
        <p:spPr>
          <a:xfrm>
            <a:off x="838200" y="1408585"/>
            <a:ext cx="6058746" cy="4715533"/>
          </a:xfrm>
          <a:prstGeom prst="rect">
            <a:avLst/>
          </a:prstGeom>
        </p:spPr>
      </p:pic>
    </p:spTree>
    <p:extLst>
      <p:ext uri="{BB962C8B-B14F-4D97-AF65-F5344CB8AC3E}">
        <p14:creationId xmlns:p14="http://schemas.microsoft.com/office/powerpoint/2010/main" val="3813959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3129-3C5E-0EE4-816C-EAB9D2D09BB0}"/>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Risk Management</a:t>
            </a:r>
            <a:endParaRPr lang="en-IN"/>
          </a:p>
        </p:txBody>
      </p:sp>
      <p:pic>
        <p:nvPicPr>
          <p:cNvPr id="7" name="Picture 6">
            <a:extLst>
              <a:ext uri="{FF2B5EF4-FFF2-40B4-BE49-F238E27FC236}">
                <a16:creationId xmlns:a16="http://schemas.microsoft.com/office/drawing/2014/main" id="{35F0649D-90D9-B049-B0B4-407D7B7B2EAB}"/>
              </a:ext>
            </a:extLst>
          </p:cNvPr>
          <p:cNvPicPr>
            <a:picLocks noChangeAspect="1"/>
          </p:cNvPicPr>
          <p:nvPr/>
        </p:nvPicPr>
        <p:blipFill>
          <a:blip r:embed="rId2"/>
          <a:stretch>
            <a:fillRect/>
          </a:stretch>
        </p:blipFill>
        <p:spPr>
          <a:xfrm>
            <a:off x="838200" y="1396239"/>
            <a:ext cx="6115904" cy="4867954"/>
          </a:xfrm>
          <a:prstGeom prst="rect">
            <a:avLst/>
          </a:prstGeom>
        </p:spPr>
      </p:pic>
    </p:spTree>
    <p:extLst>
      <p:ext uri="{BB962C8B-B14F-4D97-AF65-F5344CB8AC3E}">
        <p14:creationId xmlns:p14="http://schemas.microsoft.com/office/powerpoint/2010/main" val="302591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3129-3C5E-0EE4-816C-EAB9D2D09BB0}"/>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Risk Management</a:t>
            </a:r>
            <a:endParaRPr lang="en-IN"/>
          </a:p>
        </p:txBody>
      </p:sp>
      <p:pic>
        <p:nvPicPr>
          <p:cNvPr id="4" name="Picture 3">
            <a:extLst>
              <a:ext uri="{FF2B5EF4-FFF2-40B4-BE49-F238E27FC236}">
                <a16:creationId xmlns:a16="http://schemas.microsoft.com/office/drawing/2014/main" id="{77B99FF0-9F1A-B6E7-9C47-04D528C2AE03}"/>
              </a:ext>
            </a:extLst>
          </p:cNvPr>
          <p:cNvPicPr>
            <a:picLocks noChangeAspect="1"/>
          </p:cNvPicPr>
          <p:nvPr/>
        </p:nvPicPr>
        <p:blipFill>
          <a:blip r:embed="rId2"/>
          <a:stretch>
            <a:fillRect/>
          </a:stretch>
        </p:blipFill>
        <p:spPr>
          <a:xfrm>
            <a:off x="838200" y="2009707"/>
            <a:ext cx="6020640" cy="2372056"/>
          </a:xfrm>
          <a:prstGeom prst="rect">
            <a:avLst/>
          </a:prstGeom>
        </p:spPr>
      </p:pic>
    </p:spTree>
    <p:extLst>
      <p:ext uri="{BB962C8B-B14F-4D97-AF65-F5344CB8AC3E}">
        <p14:creationId xmlns:p14="http://schemas.microsoft.com/office/powerpoint/2010/main" val="307123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3129-3C5E-0EE4-816C-EAB9D2D09BB0}"/>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Risk Management</a:t>
            </a:r>
            <a:endParaRPr lang="en-IN"/>
          </a:p>
        </p:txBody>
      </p:sp>
      <p:pic>
        <p:nvPicPr>
          <p:cNvPr id="7" name="Picture 6">
            <a:extLst>
              <a:ext uri="{FF2B5EF4-FFF2-40B4-BE49-F238E27FC236}">
                <a16:creationId xmlns:a16="http://schemas.microsoft.com/office/drawing/2014/main" id="{39128B33-BB73-8F4C-ACE1-18BA4D602F53}"/>
              </a:ext>
            </a:extLst>
          </p:cNvPr>
          <p:cNvPicPr>
            <a:picLocks noChangeAspect="1"/>
          </p:cNvPicPr>
          <p:nvPr/>
        </p:nvPicPr>
        <p:blipFill>
          <a:blip r:embed="rId2"/>
          <a:stretch>
            <a:fillRect/>
          </a:stretch>
        </p:blipFill>
        <p:spPr>
          <a:xfrm>
            <a:off x="937984" y="1586771"/>
            <a:ext cx="7035978" cy="4189361"/>
          </a:xfrm>
          <a:prstGeom prst="rect">
            <a:avLst/>
          </a:prstGeom>
        </p:spPr>
      </p:pic>
    </p:spTree>
    <p:extLst>
      <p:ext uri="{BB962C8B-B14F-4D97-AF65-F5344CB8AC3E}">
        <p14:creationId xmlns:p14="http://schemas.microsoft.com/office/powerpoint/2010/main" val="3306057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3129-3C5E-0EE4-816C-EAB9D2D09BB0}"/>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Risk Management</a:t>
            </a:r>
            <a:endParaRPr lang="en-IN"/>
          </a:p>
        </p:txBody>
      </p:sp>
      <p:pic>
        <p:nvPicPr>
          <p:cNvPr id="4" name="Picture 3">
            <a:extLst>
              <a:ext uri="{FF2B5EF4-FFF2-40B4-BE49-F238E27FC236}">
                <a16:creationId xmlns:a16="http://schemas.microsoft.com/office/drawing/2014/main" id="{EB2B3546-ED3E-A6E8-6354-6914E1CB02BD}"/>
              </a:ext>
            </a:extLst>
          </p:cNvPr>
          <p:cNvPicPr>
            <a:picLocks noChangeAspect="1"/>
          </p:cNvPicPr>
          <p:nvPr/>
        </p:nvPicPr>
        <p:blipFill>
          <a:blip r:embed="rId2"/>
          <a:stretch>
            <a:fillRect/>
          </a:stretch>
        </p:blipFill>
        <p:spPr>
          <a:xfrm>
            <a:off x="838200" y="1446938"/>
            <a:ext cx="5382340" cy="4773975"/>
          </a:xfrm>
          <a:prstGeom prst="rect">
            <a:avLst/>
          </a:prstGeom>
        </p:spPr>
      </p:pic>
    </p:spTree>
    <p:extLst>
      <p:ext uri="{BB962C8B-B14F-4D97-AF65-F5344CB8AC3E}">
        <p14:creationId xmlns:p14="http://schemas.microsoft.com/office/powerpoint/2010/main" val="4197987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A8EE-40FD-A079-5FC6-F98504E6F9FC}"/>
              </a:ext>
            </a:extLst>
          </p:cNvPr>
          <p:cNvSpPr>
            <a:spLocks noGrp="1"/>
          </p:cNvSpPr>
          <p:nvPr>
            <p:ph type="title"/>
          </p:nvPr>
        </p:nvSpPr>
        <p:spPr>
          <a:xfrm>
            <a:off x="838200" y="433950"/>
            <a:ext cx="10515600" cy="1325563"/>
          </a:xfrm>
        </p:spPr>
        <p:txBody>
          <a:bodyPr>
            <a:normAutofit/>
          </a:bodyPr>
          <a:lstStyle/>
          <a:p>
            <a:r>
              <a:rPr lang="en-IN" sz="4800">
                <a:latin typeface="Aharoni" panose="02010803020104030203" pitchFamily="2" charset="-79"/>
                <a:cs typeface="Aharoni" panose="02010803020104030203" pitchFamily="2" charset="-79"/>
              </a:rPr>
              <a:t>Roles and Responsibilities</a:t>
            </a:r>
          </a:p>
        </p:txBody>
      </p:sp>
      <p:graphicFrame>
        <p:nvGraphicFramePr>
          <p:cNvPr id="4" name="Table 3">
            <a:extLst>
              <a:ext uri="{FF2B5EF4-FFF2-40B4-BE49-F238E27FC236}">
                <a16:creationId xmlns:a16="http://schemas.microsoft.com/office/drawing/2014/main" id="{CBFF47FA-F9FC-B732-3A43-6E02FFC19F72}"/>
              </a:ext>
            </a:extLst>
          </p:cNvPr>
          <p:cNvGraphicFramePr>
            <a:graphicFrameLocks noGrp="1"/>
          </p:cNvGraphicFramePr>
          <p:nvPr>
            <p:extLst>
              <p:ext uri="{D42A27DB-BD31-4B8C-83A1-F6EECF244321}">
                <p14:modId xmlns:p14="http://schemas.microsoft.com/office/powerpoint/2010/main" val="1679959445"/>
              </p:ext>
            </p:extLst>
          </p:nvPr>
        </p:nvGraphicFramePr>
        <p:xfrm>
          <a:off x="975852" y="1953445"/>
          <a:ext cx="8128000" cy="340868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843357501"/>
                    </a:ext>
                  </a:extLst>
                </a:gridCol>
                <a:gridCol w="4064000">
                  <a:extLst>
                    <a:ext uri="{9D8B030D-6E8A-4147-A177-3AD203B41FA5}">
                      <a16:colId xmlns:a16="http://schemas.microsoft.com/office/drawing/2014/main" val="2615560171"/>
                    </a:ext>
                  </a:extLst>
                </a:gridCol>
              </a:tblGrid>
              <a:tr h="370840">
                <a:tc>
                  <a:txBody>
                    <a:bodyPr/>
                    <a:lstStyle/>
                    <a:p>
                      <a:r>
                        <a:rPr lang="en-US">
                          <a:latin typeface="Aharoni" panose="02010803020104030203" pitchFamily="2" charset="-79"/>
                          <a:cs typeface="Aharoni" panose="02010803020104030203" pitchFamily="2" charset="-79"/>
                        </a:rPr>
                        <a:t>Role</a:t>
                      </a:r>
                      <a:endParaRPr lang="en-IN">
                        <a:latin typeface="Aharoni" panose="02010803020104030203" pitchFamily="2" charset="-79"/>
                        <a:cs typeface="Aharoni" panose="02010803020104030203" pitchFamily="2" charset="-79"/>
                      </a:endParaRPr>
                    </a:p>
                  </a:txBody>
                  <a:tcPr/>
                </a:tc>
                <a:tc>
                  <a:txBody>
                    <a:bodyPr/>
                    <a:lstStyle/>
                    <a:p>
                      <a:r>
                        <a:rPr lang="en-US">
                          <a:latin typeface="Aharoni" panose="02010803020104030203" pitchFamily="2" charset="-79"/>
                          <a:cs typeface="Aharoni" panose="02010803020104030203" pitchFamily="2" charset="-79"/>
                        </a:rPr>
                        <a:t>Name</a:t>
                      </a:r>
                      <a:endParaRPr lang="en-IN">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1498471436"/>
                  </a:ext>
                </a:extLst>
              </a:tr>
              <a:tr h="370840">
                <a:tc>
                  <a:txBody>
                    <a:bodyPr/>
                    <a:lstStyle/>
                    <a:p>
                      <a:r>
                        <a:rPr lang="en-US">
                          <a:latin typeface="Aharoni" panose="02010803020104030203" pitchFamily="2" charset="-79"/>
                          <a:cs typeface="Aharoni" panose="02010803020104030203" pitchFamily="2" charset="-79"/>
                        </a:rPr>
                        <a:t>Scrum Master</a:t>
                      </a:r>
                      <a:endParaRPr lang="en-IN">
                        <a:latin typeface="Aharoni" panose="02010803020104030203" pitchFamily="2" charset="-79"/>
                        <a:cs typeface="Aharoni" panose="02010803020104030203" pitchFamily="2" charset="-79"/>
                      </a:endParaRPr>
                    </a:p>
                  </a:txBody>
                  <a:tcPr/>
                </a:tc>
                <a:tc>
                  <a:txBody>
                    <a:bodyPr/>
                    <a:lstStyle/>
                    <a:p>
                      <a:r>
                        <a:rPr lang="en-US" b="1" err="1">
                          <a:latin typeface="Arial" panose="020B0604020202020204" pitchFamily="34" charset="0"/>
                          <a:cs typeface="Arial" panose="020B0604020202020204" pitchFamily="34" charset="0"/>
                        </a:rPr>
                        <a:t>Vigneshwaran</a:t>
                      </a:r>
                      <a:r>
                        <a:rPr lang="en-US" b="1">
                          <a:latin typeface="Arial" panose="020B0604020202020204" pitchFamily="34" charset="0"/>
                          <a:cs typeface="Arial" panose="020B0604020202020204" pitchFamily="34" charset="0"/>
                        </a:rPr>
                        <a:t> R</a:t>
                      </a:r>
                      <a:endParaRPr lang="en-IN" b="1">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00856188"/>
                  </a:ext>
                </a:extLst>
              </a:tr>
              <a:tr h="370840">
                <a:tc>
                  <a:txBody>
                    <a:bodyPr/>
                    <a:lstStyle/>
                    <a:p>
                      <a:r>
                        <a:rPr lang="en-US">
                          <a:latin typeface="Aharoni" panose="02010803020104030203" pitchFamily="2" charset="-79"/>
                          <a:cs typeface="Aharoni" panose="02010803020104030203" pitchFamily="2" charset="-79"/>
                        </a:rPr>
                        <a:t>Product Owner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Vishal Prakash</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56632044"/>
                  </a:ext>
                </a:extLst>
              </a:tr>
              <a:tr h="370840">
                <a:tc>
                  <a:txBody>
                    <a:bodyPr/>
                    <a:lstStyle/>
                    <a:p>
                      <a:r>
                        <a:rPr lang="en-US">
                          <a:latin typeface="Aharoni" panose="02010803020104030203" pitchFamily="2" charset="-79"/>
                          <a:cs typeface="Aharoni" panose="02010803020104030203" pitchFamily="2" charset="-79"/>
                        </a:rPr>
                        <a:t>Tester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err="1">
                          <a:latin typeface="Arial" panose="020B0604020202020204" pitchFamily="34" charset="0"/>
                          <a:cs typeface="Arial" panose="020B0604020202020204" pitchFamily="34" charset="0"/>
                        </a:rPr>
                        <a:t>Vijaymurugan</a:t>
                      </a:r>
                      <a:r>
                        <a:rPr lang="en-US" b="1" noProof="0">
                          <a:latin typeface="Arial" panose="020B0604020202020204" pitchFamily="34" charset="0"/>
                          <a:cs typeface="Arial" panose="020B0604020202020204" pitchFamily="34" charset="0"/>
                        </a:rPr>
                        <a:t> N</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17786327"/>
                  </a:ext>
                </a:extLst>
              </a:tr>
              <a:tr h="370840">
                <a:tc>
                  <a:txBody>
                    <a:bodyPr/>
                    <a:lstStyle/>
                    <a:p>
                      <a:r>
                        <a:rPr lang="en-US">
                          <a:latin typeface="Aharoni" panose="02010803020104030203" pitchFamily="2" charset="-79"/>
                          <a:cs typeface="Aharoni" panose="02010803020104030203" pitchFamily="2" charset="-79"/>
                        </a:rPr>
                        <a:t>Product Designer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Vishnu Siddharth V R</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17154542"/>
                  </a:ext>
                </a:extLst>
              </a:tr>
              <a:tr h="370840">
                <a:tc>
                  <a:txBody>
                    <a:bodyPr/>
                    <a:lstStyle/>
                    <a:p>
                      <a:r>
                        <a:rPr lang="en-US">
                          <a:latin typeface="Aharoni" panose="02010803020104030203" pitchFamily="2" charset="-79"/>
                          <a:cs typeface="Aharoni" panose="02010803020104030203" pitchFamily="2" charset="-79"/>
                        </a:rPr>
                        <a:t>Front-End Developer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Vishal Prakash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Vishnu Siddharth V R</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2948778"/>
                  </a:ext>
                </a:extLst>
              </a:tr>
              <a:tr h="370840">
                <a:tc>
                  <a:txBody>
                    <a:bodyPr/>
                    <a:lstStyle/>
                    <a:p>
                      <a:r>
                        <a:rPr lang="en-US">
                          <a:latin typeface="Aharoni" panose="02010803020104030203" pitchFamily="2" charset="-79"/>
                          <a:cs typeface="Aharoni" panose="02010803020104030203" pitchFamily="2" charset="-79"/>
                        </a:rPr>
                        <a:t>Back-End Developer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Vijay 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Vemuri Somesh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err="1">
                          <a:latin typeface="Arial" panose="020B0604020202020204" pitchFamily="34" charset="0"/>
                          <a:cs typeface="Arial" panose="020B0604020202020204" pitchFamily="34" charset="0"/>
                        </a:rPr>
                        <a:t>Vigneshwaran</a:t>
                      </a:r>
                      <a:r>
                        <a:rPr lang="en-US" b="1" noProof="0">
                          <a:latin typeface="Arial" panose="020B0604020202020204" pitchFamily="34" charset="0"/>
                          <a:cs typeface="Arial" panose="020B0604020202020204" pitchFamily="34" charset="0"/>
                        </a:rPr>
                        <a:t> R</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9851980"/>
                  </a:ext>
                </a:extLst>
              </a:tr>
            </a:tbl>
          </a:graphicData>
        </a:graphic>
      </p:graphicFrame>
    </p:spTree>
    <p:extLst>
      <p:ext uri="{BB962C8B-B14F-4D97-AF65-F5344CB8AC3E}">
        <p14:creationId xmlns:p14="http://schemas.microsoft.com/office/powerpoint/2010/main" val="311813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80DF-12DC-045A-954A-3FE618222033}"/>
              </a:ext>
            </a:extLst>
          </p:cNvPr>
          <p:cNvSpPr>
            <a:spLocks noGrp="1"/>
          </p:cNvSpPr>
          <p:nvPr>
            <p:ph type="title"/>
          </p:nvPr>
        </p:nvSpPr>
        <p:spPr/>
        <p:txBody>
          <a:bodyPr>
            <a:normAutofit/>
          </a:bodyPr>
          <a:lstStyle/>
          <a:p>
            <a:r>
              <a:rPr lang="en-IN" sz="4800">
                <a:latin typeface="Aharoni" panose="02010803020104030203" pitchFamily="2" charset="-79"/>
                <a:cs typeface="Aharoni" panose="02010803020104030203" pitchFamily="2" charset="-79"/>
              </a:rPr>
              <a:t>Algorithm Used</a:t>
            </a:r>
          </a:p>
        </p:txBody>
      </p:sp>
      <p:sp>
        <p:nvSpPr>
          <p:cNvPr id="3" name="Content Placeholder 2">
            <a:extLst>
              <a:ext uri="{FF2B5EF4-FFF2-40B4-BE49-F238E27FC236}">
                <a16:creationId xmlns:a16="http://schemas.microsoft.com/office/drawing/2014/main" id="{477B94A9-6EDD-C457-B38C-9A7AD12B459F}"/>
              </a:ext>
            </a:extLst>
          </p:cNvPr>
          <p:cNvSpPr>
            <a:spLocks noGrp="1"/>
          </p:cNvSpPr>
          <p:nvPr>
            <p:ph idx="1"/>
          </p:nvPr>
        </p:nvSpPr>
        <p:spPr/>
        <p:txBody>
          <a:bodyPr>
            <a:normAutofit/>
          </a:bodyPr>
          <a:lstStyle/>
          <a:p>
            <a:pPr marL="0" indent="0">
              <a:lnSpc>
                <a:spcPct val="100000"/>
              </a:lnSpc>
              <a:spcBef>
                <a:spcPts val="0"/>
              </a:spcBef>
              <a:spcAft>
                <a:spcPts val="800"/>
              </a:spcAft>
              <a:buNone/>
            </a:pPr>
            <a:r>
              <a:rPr lang="en-US" sz="1800" kern="100">
                <a:effectLst/>
                <a:latin typeface="Abadi" panose="020B0604020104020204" pitchFamily="34" charset="0"/>
                <a:ea typeface="Calibri" panose="020F0502020204030204" pitchFamily="34" charset="0"/>
                <a:cs typeface="Times New Roman" panose="02020603050405020304" pitchFamily="18" charset="0"/>
              </a:rPr>
              <a:t>1.Greedy algorithm – </a:t>
            </a:r>
            <a:r>
              <a:rPr lang="en-US" sz="1800" kern="100">
                <a:latin typeface="Abadi" panose="020B0604020104020204" pitchFamily="34" charset="0"/>
                <a:ea typeface="Calibri" panose="020F0502020204030204" pitchFamily="34" charset="0"/>
                <a:cs typeface="Times New Roman" panose="02020603050405020304" pitchFamily="18" charset="0"/>
              </a:rPr>
              <a:t>S</a:t>
            </a:r>
            <a:r>
              <a:rPr lang="en-US" sz="1800" kern="100">
                <a:effectLst/>
                <a:latin typeface="Abadi" panose="020B0604020104020204" pitchFamily="34" charset="0"/>
                <a:ea typeface="Calibri" panose="020F0502020204030204" pitchFamily="34" charset="0"/>
                <a:cs typeface="Times New Roman" panose="02020603050405020304" pitchFamily="18" charset="0"/>
              </a:rPr>
              <a:t>imilar to knapsack problem</a:t>
            </a:r>
            <a:endParaRPr lang="en-IN" sz="1800" kern="100">
              <a:effectLst/>
              <a:latin typeface="Abadi" panose="020B0604020104020204" pitchFamily="34" charset="0"/>
              <a:ea typeface="Calibri" panose="020F0502020204030204" pitchFamily="34" charset="0"/>
              <a:cs typeface="Times New Roman" panose="02020603050405020304" pitchFamily="18" charset="0"/>
            </a:endParaRPr>
          </a:p>
          <a:p>
            <a:pPr>
              <a:lnSpc>
                <a:spcPct val="100000"/>
              </a:lnSpc>
              <a:spcBef>
                <a:spcPts val="0"/>
              </a:spcBef>
              <a:spcAft>
                <a:spcPts val="800"/>
              </a:spcAft>
            </a:pPr>
            <a:r>
              <a:rPr lang="en-US" sz="1800" kern="100">
                <a:effectLst/>
                <a:latin typeface="Abadi" panose="020B0604020104020204" pitchFamily="34" charset="0"/>
                <a:ea typeface="Calibri" panose="020F0502020204030204" pitchFamily="34" charset="0"/>
                <a:cs typeface="Times New Roman" panose="02020603050405020304" pitchFamily="18" charset="0"/>
              </a:rPr>
              <a:t>The conditions (filters) given by the customers multiplied by 3 will be taken as the capacity and the weight of the individual hotels are calculated by the sum of their properties. The value will be taken as the number of hotels.</a:t>
            </a:r>
          </a:p>
          <a:p>
            <a:pPr>
              <a:lnSpc>
                <a:spcPct val="100000"/>
              </a:lnSpc>
              <a:spcBef>
                <a:spcPts val="0"/>
              </a:spcBef>
              <a:spcAft>
                <a:spcPts val="800"/>
              </a:spcAft>
            </a:pPr>
            <a:r>
              <a:rPr lang="en-US" sz="1800" kern="100">
                <a:effectLst/>
                <a:latin typeface="Abadi" panose="020B0604020104020204" pitchFamily="34" charset="0"/>
                <a:ea typeface="Calibri" panose="020F0502020204030204" pitchFamily="34" charset="0"/>
                <a:cs typeface="Times New Roman" panose="02020603050405020304" pitchFamily="18" charset="0"/>
              </a:rPr>
              <a:t>The capacity is multiplied by 3 , to produce 3 best fit hostels as the most suitable.</a:t>
            </a:r>
          </a:p>
          <a:p>
            <a:pPr marL="0" indent="0">
              <a:lnSpc>
                <a:spcPct val="100000"/>
              </a:lnSpc>
              <a:spcBef>
                <a:spcPts val="0"/>
              </a:spcBef>
              <a:spcAft>
                <a:spcPts val="800"/>
              </a:spcAft>
              <a:buNone/>
            </a:pPr>
            <a:r>
              <a:rPr lang="en-US" sz="1800" kern="100">
                <a:effectLst/>
                <a:latin typeface="Abadi" panose="020B0604020104020204" pitchFamily="34" charset="0"/>
                <a:ea typeface="Calibri" panose="020F0502020204030204" pitchFamily="34" charset="0"/>
                <a:cs typeface="Times New Roman" panose="02020603050405020304" pitchFamily="18" charset="0"/>
              </a:rPr>
              <a:t> </a:t>
            </a:r>
            <a:endParaRPr lang="en-IN" sz="1800" kern="100">
              <a:effectLst/>
              <a:latin typeface="Abadi" panose="020B0604020104020204" pitchFamily="34" charset="0"/>
              <a:ea typeface="Calibri" panose="020F0502020204030204" pitchFamily="34" charset="0"/>
              <a:cs typeface="Times New Roman" panose="02020603050405020304" pitchFamily="18" charset="0"/>
            </a:endParaRPr>
          </a:p>
          <a:p>
            <a:pPr marL="0" indent="0">
              <a:lnSpc>
                <a:spcPct val="100000"/>
              </a:lnSpc>
              <a:spcBef>
                <a:spcPts val="0"/>
              </a:spcBef>
              <a:spcAft>
                <a:spcPts val="800"/>
              </a:spcAft>
              <a:buNone/>
            </a:pPr>
            <a:r>
              <a:rPr lang="en-US" sz="1800" kern="100">
                <a:effectLst/>
                <a:latin typeface="Abadi" panose="020B0604020104020204" pitchFamily="34" charset="0"/>
                <a:ea typeface="Calibri" panose="020F0502020204030204" pitchFamily="34" charset="0"/>
                <a:cs typeface="Times New Roman" panose="02020603050405020304" pitchFamily="18" charset="0"/>
              </a:rPr>
              <a:t>2. Greedy algorithm </a:t>
            </a:r>
            <a:endParaRPr lang="en-IN" sz="1800" kern="100">
              <a:effectLst/>
              <a:latin typeface="Abadi" panose="020B0604020104020204" pitchFamily="34" charset="0"/>
              <a:ea typeface="Calibri" panose="020F0502020204030204" pitchFamily="34" charset="0"/>
              <a:cs typeface="Times New Roman" panose="02020603050405020304" pitchFamily="18" charset="0"/>
            </a:endParaRPr>
          </a:p>
          <a:p>
            <a:pPr>
              <a:lnSpc>
                <a:spcPct val="100000"/>
              </a:lnSpc>
              <a:spcBef>
                <a:spcPts val="0"/>
              </a:spcBef>
              <a:spcAft>
                <a:spcPts val="800"/>
              </a:spcAft>
            </a:pPr>
            <a:r>
              <a:rPr lang="en-US" sz="1800" kern="100">
                <a:effectLst/>
                <a:latin typeface="Abadi" panose="020B0604020104020204" pitchFamily="34" charset="0"/>
                <a:ea typeface="Calibri" panose="020F0502020204030204" pitchFamily="34" charset="0"/>
                <a:cs typeface="Times New Roman" panose="02020603050405020304" pitchFamily="18" charset="0"/>
              </a:rPr>
              <a:t>The hostels that do not satisfy the conditions given by the students are displayed in the ascending order of their budget and by the number of conditions satisfied such that the hostels that satisfy the maximum number of conditions are displayed first. </a:t>
            </a:r>
            <a:endParaRPr lang="en-IN" sz="1800" kern="100">
              <a:effectLst/>
              <a:latin typeface="Abadi" panose="020B0604020104020204" pitchFamily="34" charset="0"/>
              <a:ea typeface="Calibri" panose="020F0502020204030204" pitchFamily="34" charset="0"/>
              <a:cs typeface="Times New Roman" panose="02020603050405020304" pitchFamily="18" charset="0"/>
            </a:endParaRPr>
          </a:p>
          <a:p>
            <a:pPr>
              <a:lnSpc>
                <a:spcPct val="100000"/>
              </a:lnSpc>
              <a:spcBef>
                <a:spcPts val="0"/>
              </a:spcBef>
            </a:pPr>
            <a:endParaRPr lang="en-IN">
              <a:latin typeface="Abadi" panose="020B0604020104020204" pitchFamily="34" charset="0"/>
            </a:endParaRPr>
          </a:p>
        </p:txBody>
      </p:sp>
    </p:spTree>
    <p:extLst>
      <p:ext uri="{BB962C8B-B14F-4D97-AF65-F5344CB8AC3E}">
        <p14:creationId xmlns:p14="http://schemas.microsoft.com/office/powerpoint/2010/main" val="1001661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80DF-12DC-045A-954A-3FE618222033}"/>
              </a:ext>
            </a:extLst>
          </p:cNvPr>
          <p:cNvSpPr>
            <a:spLocks noGrp="1"/>
          </p:cNvSpPr>
          <p:nvPr>
            <p:ph type="title"/>
          </p:nvPr>
        </p:nvSpPr>
        <p:spPr/>
        <p:txBody>
          <a:bodyPr>
            <a:normAutofit/>
          </a:bodyPr>
          <a:lstStyle/>
          <a:p>
            <a:r>
              <a:rPr lang="en-IN" sz="4800">
                <a:latin typeface="Aharoni" panose="02010803020104030203" pitchFamily="2" charset="-79"/>
                <a:cs typeface="Aharoni" panose="02010803020104030203" pitchFamily="2" charset="-79"/>
              </a:rPr>
              <a:t>Knapsack – DP vs Greedy</a:t>
            </a:r>
          </a:p>
        </p:txBody>
      </p:sp>
      <p:sp>
        <p:nvSpPr>
          <p:cNvPr id="3" name="Content Placeholder 2">
            <a:extLst>
              <a:ext uri="{FF2B5EF4-FFF2-40B4-BE49-F238E27FC236}">
                <a16:creationId xmlns:a16="http://schemas.microsoft.com/office/drawing/2014/main" id="{477B94A9-6EDD-C457-B38C-9A7AD12B459F}"/>
              </a:ext>
            </a:extLst>
          </p:cNvPr>
          <p:cNvSpPr>
            <a:spLocks noGrp="1"/>
          </p:cNvSpPr>
          <p:nvPr>
            <p:ph idx="1"/>
          </p:nvPr>
        </p:nvSpPr>
        <p:spPr/>
        <p:txBody>
          <a:bodyPr>
            <a:normAutofit/>
          </a:bodyPr>
          <a:lstStyle/>
          <a:p>
            <a:pPr>
              <a:lnSpc>
                <a:spcPct val="100000"/>
              </a:lnSpc>
              <a:spcBef>
                <a:spcPts val="0"/>
              </a:spcBef>
            </a:pPr>
            <a:r>
              <a:rPr lang="en-IN">
                <a:latin typeface="Abadi" panose="020B0604020104020204" pitchFamily="34" charset="0"/>
              </a:rPr>
              <a:t>When the capacity of the sack is limited, the maximum number of items that can be put in the sack is also limited, the greedy algorithm is a better choice compared to the dynamic programming approach.</a:t>
            </a:r>
          </a:p>
          <a:p>
            <a:pPr>
              <a:lnSpc>
                <a:spcPct val="100000"/>
              </a:lnSpc>
              <a:spcBef>
                <a:spcPts val="0"/>
              </a:spcBef>
            </a:pPr>
            <a:endParaRPr lang="en-IN">
              <a:latin typeface="Abadi" panose="020B0604020104020204" pitchFamily="34" charset="0"/>
            </a:endParaRPr>
          </a:p>
        </p:txBody>
      </p:sp>
      <p:pic>
        <p:nvPicPr>
          <p:cNvPr id="1026" name="Picture 2" descr="0/1 KNAPSACK PROBLEM: GREEDY VS. DYNAMIC-PROGRAMMING">
            <a:extLst>
              <a:ext uri="{FF2B5EF4-FFF2-40B4-BE49-F238E27FC236}">
                <a16:creationId xmlns:a16="http://schemas.microsoft.com/office/drawing/2014/main" id="{7393B520-85AC-C8BF-4BA4-FC7CEC822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209" y="3762796"/>
            <a:ext cx="3414049" cy="29082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1 KNAPSACK PROBLEM: GREEDY VS. DYNAMIC-PROGRAMMING">
            <a:extLst>
              <a:ext uri="{FF2B5EF4-FFF2-40B4-BE49-F238E27FC236}">
                <a16:creationId xmlns:a16="http://schemas.microsoft.com/office/drawing/2014/main" id="{ED025142-B87E-ACD4-EC18-80267FC9E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231" y="3752964"/>
            <a:ext cx="4725927" cy="2908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12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80DF-12DC-045A-954A-3FE618222033}"/>
              </a:ext>
            </a:extLst>
          </p:cNvPr>
          <p:cNvSpPr>
            <a:spLocks noGrp="1"/>
          </p:cNvSpPr>
          <p:nvPr>
            <p:ph type="title"/>
          </p:nvPr>
        </p:nvSpPr>
        <p:spPr/>
        <p:txBody>
          <a:bodyPr>
            <a:normAutofit/>
          </a:bodyPr>
          <a:lstStyle/>
          <a:p>
            <a:r>
              <a:rPr lang="en-IN" sz="4800">
                <a:latin typeface="Aharoni" panose="02010803020104030203" pitchFamily="2" charset="-79"/>
                <a:cs typeface="Aharoni" panose="02010803020104030203" pitchFamily="2" charset="-79"/>
              </a:rPr>
              <a:t>Algorithm Analysis</a:t>
            </a:r>
          </a:p>
        </p:txBody>
      </p:sp>
      <p:sp>
        <p:nvSpPr>
          <p:cNvPr id="3" name="Content Placeholder 2">
            <a:extLst>
              <a:ext uri="{FF2B5EF4-FFF2-40B4-BE49-F238E27FC236}">
                <a16:creationId xmlns:a16="http://schemas.microsoft.com/office/drawing/2014/main" id="{477B94A9-6EDD-C457-B38C-9A7AD12B459F}"/>
              </a:ext>
            </a:extLst>
          </p:cNvPr>
          <p:cNvSpPr>
            <a:spLocks noGrp="1"/>
          </p:cNvSpPr>
          <p:nvPr>
            <p:ph idx="1"/>
          </p:nvPr>
        </p:nvSpPr>
        <p:spPr/>
        <p:txBody>
          <a:bodyPr>
            <a:normAutofit/>
          </a:bodyPr>
          <a:lstStyle/>
          <a:p>
            <a:pPr>
              <a:lnSpc>
                <a:spcPct val="100000"/>
              </a:lnSpc>
              <a:spcBef>
                <a:spcPts val="0"/>
              </a:spcBef>
            </a:pPr>
            <a:r>
              <a:rPr lang="en-IN">
                <a:latin typeface="Abadi" panose="020B0604020104020204" pitchFamily="34" charset="0"/>
              </a:rPr>
              <a:t>Time Complexity of </a:t>
            </a:r>
            <a:r>
              <a:rPr lang="en-IN" err="1">
                <a:latin typeface="Abadi" panose="020B0604020104020204" pitchFamily="34" charset="0"/>
              </a:rPr>
              <a:t>Algortithm</a:t>
            </a:r>
            <a:r>
              <a:rPr lang="en-IN">
                <a:latin typeface="Abadi" panose="020B0604020104020204" pitchFamily="34" charset="0"/>
              </a:rPr>
              <a:t> used (Knapsack): O(n)</a:t>
            </a:r>
          </a:p>
          <a:p>
            <a:pPr>
              <a:lnSpc>
                <a:spcPct val="100000"/>
              </a:lnSpc>
              <a:spcBef>
                <a:spcPts val="0"/>
              </a:spcBef>
            </a:pPr>
            <a:r>
              <a:rPr lang="en-IN">
                <a:latin typeface="Abadi" panose="020B0604020104020204" pitchFamily="34" charset="0"/>
              </a:rPr>
              <a:t>Time Complexity of API call and Telegram Bot : It totally depends on the efficiency of the API server and the network latency, so it may not have a well-defined notation like O(n) as it depends on various underlying processes.</a:t>
            </a:r>
          </a:p>
          <a:p>
            <a:pPr>
              <a:lnSpc>
                <a:spcPct val="100000"/>
              </a:lnSpc>
              <a:spcBef>
                <a:spcPts val="0"/>
              </a:spcBef>
            </a:pPr>
            <a:r>
              <a:rPr lang="en-IN">
                <a:latin typeface="Abadi" panose="020B0604020104020204" pitchFamily="34" charset="0"/>
              </a:rPr>
              <a:t>Time Complexity of displaying maps: O(</a:t>
            </a:r>
          </a:p>
          <a:p>
            <a:pPr>
              <a:lnSpc>
                <a:spcPct val="100000"/>
              </a:lnSpc>
              <a:spcBef>
                <a:spcPts val="0"/>
              </a:spcBef>
            </a:pPr>
            <a:endParaRPr lang="en-IN">
              <a:latin typeface="Abadi" panose="020B0604020104020204" pitchFamily="34" charset="0"/>
            </a:endParaRPr>
          </a:p>
          <a:p>
            <a:pPr>
              <a:lnSpc>
                <a:spcPct val="100000"/>
              </a:lnSpc>
              <a:spcBef>
                <a:spcPts val="0"/>
              </a:spcBef>
            </a:pPr>
            <a:endParaRPr lang="en-IN">
              <a:latin typeface="Abadi" panose="020B0604020104020204" pitchFamily="34" charset="0"/>
            </a:endParaRPr>
          </a:p>
        </p:txBody>
      </p:sp>
    </p:spTree>
    <p:extLst>
      <p:ext uri="{BB962C8B-B14F-4D97-AF65-F5344CB8AC3E}">
        <p14:creationId xmlns:p14="http://schemas.microsoft.com/office/powerpoint/2010/main" val="305688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9BE3-9D01-BFA9-75A8-2D96BACC872D}"/>
              </a:ext>
            </a:extLst>
          </p:cNvPr>
          <p:cNvSpPr>
            <a:spLocks noGrp="1"/>
          </p:cNvSpPr>
          <p:nvPr>
            <p:ph type="title"/>
          </p:nvPr>
        </p:nvSpPr>
        <p:spPr>
          <a:xfrm>
            <a:off x="386135" y="1872047"/>
            <a:ext cx="9453282" cy="3113903"/>
          </a:xfrm>
        </p:spPr>
        <p:txBody>
          <a:bodyPr>
            <a:normAutofit/>
          </a:bodyPr>
          <a:lstStyle/>
          <a:p>
            <a:r>
              <a:rPr lang="en-IN" sz="8800">
                <a:latin typeface="Aharoni" panose="02010803020104030203" pitchFamily="2" charset="-79"/>
                <a:cs typeface="Aharoni" panose="02010803020104030203" pitchFamily="2" charset="-79"/>
              </a:rPr>
              <a:t>Implementation</a:t>
            </a:r>
          </a:p>
        </p:txBody>
      </p:sp>
      <p:sp>
        <p:nvSpPr>
          <p:cNvPr id="5" name="Content Placeholder 4">
            <a:extLst>
              <a:ext uri="{FF2B5EF4-FFF2-40B4-BE49-F238E27FC236}">
                <a16:creationId xmlns:a16="http://schemas.microsoft.com/office/drawing/2014/main" id="{A21BA34B-84E3-8008-0C74-38B45707E8E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46664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A599-10C5-EBEB-02B0-DDDEA0FAF6C3}"/>
              </a:ext>
            </a:extLst>
          </p:cNvPr>
          <p:cNvSpPr>
            <a:spLocks noGrp="1"/>
          </p:cNvSpPr>
          <p:nvPr>
            <p:ph type="title"/>
          </p:nvPr>
        </p:nvSpPr>
        <p:spPr>
          <a:xfrm>
            <a:off x="749709" y="374957"/>
            <a:ext cx="10515600" cy="1325563"/>
          </a:xfrm>
        </p:spPr>
        <p:txBody>
          <a:bodyPr>
            <a:normAutofit/>
          </a:bodyPr>
          <a:lstStyle/>
          <a:p>
            <a:r>
              <a:rPr lang="en-US" sz="5400">
                <a:latin typeface="Aharoni" panose="02010803020104030203" pitchFamily="2" charset="-79"/>
                <a:cs typeface="Aharoni" panose="02010803020104030203" pitchFamily="2" charset="-79"/>
              </a:rPr>
              <a:t>T</a:t>
            </a:r>
            <a:r>
              <a:rPr lang="en-IN" sz="5400" err="1">
                <a:latin typeface="Aharoni" panose="02010803020104030203" pitchFamily="2" charset="-79"/>
                <a:cs typeface="Aharoni" panose="02010803020104030203" pitchFamily="2" charset="-79"/>
              </a:rPr>
              <a:t>eam</a:t>
            </a:r>
            <a:r>
              <a:rPr lang="en-IN" sz="5400">
                <a:latin typeface="Aharoni" panose="02010803020104030203" pitchFamily="2" charset="-79"/>
                <a:cs typeface="Aharoni" panose="02010803020104030203" pitchFamily="2" charset="-79"/>
              </a:rPr>
              <a:t> members</a:t>
            </a:r>
          </a:p>
        </p:txBody>
      </p:sp>
      <p:graphicFrame>
        <p:nvGraphicFramePr>
          <p:cNvPr id="4" name="Table 4">
            <a:extLst>
              <a:ext uri="{FF2B5EF4-FFF2-40B4-BE49-F238E27FC236}">
                <a16:creationId xmlns:a16="http://schemas.microsoft.com/office/drawing/2014/main" id="{DCB25A28-F56B-B4A5-23F6-DF9A959BDADD}"/>
              </a:ext>
            </a:extLst>
          </p:cNvPr>
          <p:cNvGraphicFramePr>
            <a:graphicFrameLocks noGrp="1"/>
          </p:cNvGraphicFramePr>
          <p:nvPr>
            <p:extLst>
              <p:ext uri="{D42A27DB-BD31-4B8C-83A1-F6EECF244321}">
                <p14:modId xmlns:p14="http://schemas.microsoft.com/office/powerpoint/2010/main" val="1660852447"/>
              </p:ext>
            </p:extLst>
          </p:nvPr>
        </p:nvGraphicFramePr>
        <p:xfrm>
          <a:off x="838200" y="1835458"/>
          <a:ext cx="8128000" cy="2595880"/>
        </p:xfrm>
        <a:graphic>
          <a:graphicData uri="http://schemas.openxmlformats.org/drawingml/2006/table">
            <a:tbl>
              <a:tblPr firstRow="1" bandRow="1">
                <a:tableStyleId>{8EC20E35-A176-4012-BC5E-935CFFF8708E}</a:tableStyleId>
              </a:tblPr>
              <a:tblGrid>
                <a:gridCol w="4064000">
                  <a:extLst>
                    <a:ext uri="{9D8B030D-6E8A-4147-A177-3AD203B41FA5}">
                      <a16:colId xmlns:a16="http://schemas.microsoft.com/office/drawing/2014/main" val="1668345331"/>
                    </a:ext>
                  </a:extLst>
                </a:gridCol>
                <a:gridCol w="4064000">
                  <a:extLst>
                    <a:ext uri="{9D8B030D-6E8A-4147-A177-3AD203B41FA5}">
                      <a16:colId xmlns:a16="http://schemas.microsoft.com/office/drawing/2014/main" val="913965333"/>
                    </a:ext>
                  </a:extLst>
                </a:gridCol>
              </a:tblGrid>
              <a:tr h="370840">
                <a:tc>
                  <a:txBody>
                    <a:bodyPr/>
                    <a:lstStyle/>
                    <a:p>
                      <a:r>
                        <a:rPr lang="en-US">
                          <a:latin typeface="Aharoni" panose="02010803020104030203" pitchFamily="2" charset="-79"/>
                          <a:cs typeface="Aharoni" panose="02010803020104030203" pitchFamily="2" charset="-79"/>
                        </a:rPr>
                        <a:t>Name</a:t>
                      </a:r>
                      <a:endParaRPr lang="en-IN">
                        <a:latin typeface="Aharoni" panose="02010803020104030203" pitchFamily="2" charset="-79"/>
                        <a:cs typeface="Aharoni" panose="02010803020104030203" pitchFamily="2" charset="-79"/>
                      </a:endParaRPr>
                    </a:p>
                  </a:txBody>
                  <a:tcPr/>
                </a:tc>
                <a:tc>
                  <a:txBody>
                    <a:bodyPr/>
                    <a:lstStyle/>
                    <a:p>
                      <a:r>
                        <a:rPr lang="en-US">
                          <a:latin typeface="Aharoni" panose="02010803020104030203" pitchFamily="2" charset="-79"/>
                          <a:cs typeface="Aharoni" panose="02010803020104030203" pitchFamily="2" charset="-79"/>
                        </a:rPr>
                        <a:t>Registration Number</a:t>
                      </a:r>
                      <a:endParaRPr lang="en-IN">
                        <a:latin typeface="Aharoni" panose="02010803020104030203" pitchFamily="2" charset="-79"/>
                        <a:cs typeface="Aharoni" panose="02010803020104030203" pitchFamily="2" charset="-79"/>
                      </a:endParaRPr>
                    </a:p>
                  </a:txBody>
                  <a:tcPr/>
                </a:tc>
                <a:extLst>
                  <a:ext uri="{0D108BD9-81ED-4DB2-BD59-A6C34878D82A}">
                    <a16:rowId xmlns:a16="http://schemas.microsoft.com/office/drawing/2014/main" val="213784587"/>
                  </a:ext>
                </a:extLst>
              </a:tr>
              <a:tr h="370840">
                <a:tc>
                  <a:txBody>
                    <a:bodyPr/>
                    <a:lstStyle/>
                    <a:p>
                      <a:r>
                        <a:rPr lang="en-US">
                          <a:latin typeface="Aharoni" panose="02010803020104030203" pitchFamily="2" charset="-79"/>
                          <a:cs typeface="Aharoni" panose="02010803020104030203" pitchFamily="2" charset="-79"/>
                        </a:rPr>
                        <a:t>Vemuri Somesh</a:t>
                      </a:r>
                      <a:endParaRPr lang="en-IN">
                        <a:latin typeface="Aharoni" panose="02010803020104030203" pitchFamily="2" charset="-79"/>
                        <a:cs typeface="Aharoni" panose="02010803020104030203" pitchFamily="2" charset="-79"/>
                      </a:endParaRPr>
                    </a:p>
                  </a:txBody>
                  <a:tcPr/>
                </a:tc>
                <a:tc>
                  <a:txBody>
                    <a:bodyPr/>
                    <a:lstStyle/>
                    <a:p>
                      <a:r>
                        <a:rPr lang="en-US" b="1">
                          <a:latin typeface="Arial" panose="020B0604020202020204" pitchFamily="34" charset="0"/>
                          <a:cs typeface="Arial" panose="020B0604020202020204" pitchFamily="34" charset="0"/>
                        </a:rPr>
                        <a:t>3122 21 5002 121</a:t>
                      </a:r>
                      <a:endParaRPr lang="en-IN" b="1">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56232205"/>
                  </a:ext>
                </a:extLst>
              </a:tr>
              <a:tr h="370840">
                <a:tc>
                  <a:txBody>
                    <a:bodyPr/>
                    <a:lstStyle/>
                    <a:p>
                      <a:r>
                        <a:rPr lang="en-US" err="1">
                          <a:latin typeface="Aharoni" panose="02010803020104030203" pitchFamily="2" charset="-79"/>
                          <a:cs typeface="Aharoni" panose="02010803020104030203" pitchFamily="2" charset="-79"/>
                        </a:rPr>
                        <a:t>Vigneshwaran</a:t>
                      </a:r>
                      <a:r>
                        <a:rPr lang="en-US">
                          <a:latin typeface="Aharoni" panose="02010803020104030203" pitchFamily="2" charset="-79"/>
                          <a:cs typeface="Aharoni" panose="02010803020104030203" pitchFamily="2" charset="-79"/>
                        </a:rPr>
                        <a:t> 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3122 21 5002 122</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41237478"/>
                  </a:ext>
                </a:extLst>
              </a:tr>
              <a:tr h="370840">
                <a:tc>
                  <a:txBody>
                    <a:bodyPr/>
                    <a:lstStyle/>
                    <a:p>
                      <a:r>
                        <a:rPr lang="en-US">
                          <a:latin typeface="Aharoni" panose="02010803020104030203" pitchFamily="2" charset="-79"/>
                          <a:cs typeface="Aharoni" panose="02010803020104030203" pitchFamily="2" charset="-79"/>
                        </a:rPr>
                        <a:t>Vijay V</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3122 21 5002 123</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10591210"/>
                  </a:ext>
                </a:extLst>
              </a:tr>
              <a:tr h="370840">
                <a:tc>
                  <a:txBody>
                    <a:bodyPr/>
                    <a:lstStyle/>
                    <a:p>
                      <a:r>
                        <a:rPr lang="en-US" err="1">
                          <a:latin typeface="Aharoni" panose="02010803020104030203" pitchFamily="2" charset="-79"/>
                          <a:cs typeface="Aharoni" panose="02010803020104030203" pitchFamily="2" charset="-79"/>
                        </a:rPr>
                        <a:t>Vijaymurugan</a:t>
                      </a:r>
                      <a:r>
                        <a:rPr lang="en-US">
                          <a:latin typeface="Aharoni" panose="02010803020104030203" pitchFamily="2" charset="-79"/>
                          <a:cs typeface="Aharoni" panose="02010803020104030203" pitchFamily="2" charset="-79"/>
                        </a:rPr>
                        <a:t> N</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3122 21 5002 124</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30575094"/>
                  </a:ext>
                </a:extLst>
              </a:tr>
              <a:tr h="370840">
                <a:tc>
                  <a:txBody>
                    <a:bodyPr/>
                    <a:lstStyle/>
                    <a:p>
                      <a:r>
                        <a:rPr lang="en-US">
                          <a:latin typeface="Aharoni" panose="02010803020104030203" pitchFamily="2" charset="-79"/>
                          <a:cs typeface="Aharoni" panose="02010803020104030203" pitchFamily="2" charset="-79"/>
                        </a:rPr>
                        <a:t>Vishal Prakash</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3122 21 5002 125</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24675860"/>
                  </a:ext>
                </a:extLst>
              </a:tr>
              <a:tr h="370840">
                <a:tc>
                  <a:txBody>
                    <a:bodyPr/>
                    <a:lstStyle/>
                    <a:p>
                      <a:r>
                        <a:rPr lang="en-US">
                          <a:latin typeface="Aharoni" panose="02010803020104030203" pitchFamily="2" charset="-79"/>
                          <a:cs typeface="Aharoni" panose="02010803020104030203" pitchFamily="2" charset="-79"/>
                        </a:rPr>
                        <a:t>Vishnu Siddharth V R</a:t>
                      </a:r>
                      <a:endParaRPr lang="en-IN">
                        <a:latin typeface="Aharoni" panose="02010803020104030203" pitchFamily="2" charset="-79"/>
                        <a:cs typeface="Aharoni" panose="02010803020104030203" pitchFamily="2" charset="-79"/>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a:latin typeface="Arial" panose="020B0604020202020204" pitchFamily="34" charset="0"/>
                          <a:cs typeface="Arial" panose="020B0604020202020204" pitchFamily="34" charset="0"/>
                        </a:rPr>
                        <a:t>3122 21 5002 126</a:t>
                      </a:r>
                      <a:endParaRPr lang="en-IN" b="1"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63323923"/>
                  </a:ext>
                </a:extLst>
              </a:tr>
            </a:tbl>
          </a:graphicData>
        </a:graphic>
      </p:graphicFrame>
    </p:spTree>
    <p:extLst>
      <p:ext uri="{BB962C8B-B14F-4D97-AF65-F5344CB8AC3E}">
        <p14:creationId xmlns:p14="http://schemas.microsoft.com/office/powerpoint/2010/main" val="2170804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5297454" y="5705053"/>
            <a:ext cx="1597090" cy="344002"/>
          </a:xfrm>
        </p:spPr>
        <p:txBody>
          <a:bodyPr>
            <a:normAutofit fontScale="90000"/>
          </a:bodyPr>
          <a:lstStyle/>
          <a:p>
            <a:r>
              <a:rPr lang="en-IN" sz="2400"/>
              <a:t>Login Page</a:t>
            </a:r>
          </a:p>
        </p:txBody>
      </p:sp>
      <p:pic>
        <p:nvPicPr>
          <p:cNvPr id="4" name="Content Placeholder 3">
            <a:extLst>
              <a:ext uri="{FF2B5EF4-FFF2-40B4-BE49-F238E27FC236}">
                <a16:creationId xmlns:a16="http://schemas.microsoft.com/office/drawing/2014/main" id="{26803623-1760-9417-2C38-DAA082F39A80}"/>
              </a:ext>
            </a:extLst>
          </p:cNvPr>
          <p:cNvPicPr>
            <a:picLocks noGrp="1" noChangeAspect="1"/>
          </p:cNvPicPr>
          <p:nvPr>
            <p:ph idx="1"/>
          </p:nvPr>
        </p:nvPicPr>
        <p:blipFill>
          <a:blip r:embed="rId2"/>
          <a:stretch>
            <a:fillRect/>
          </a:stretch>
        </p:blipFill>
        <p:spPr>
          <a:xfrm>
            <a:off x="1649838" y="1152947"/>
            <a:ext cx="8892323" cy="4458185"/>
          </a:xfrm>
          <a:prstGeom prst="rect">
            <a:avLst/>
          </a:prstGeom>
        </p:spPr>
      </p:pic>
    </p:spTree>
    <p:extLst>
      <p:ext uri="{BB962C8B-B14F-4D97-AF65-F5344CB8AC3E}">
        <p14:creationId xmlns:p14="http://schemas.microsoft.com/office/powerpoint/2010/main" val="246524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4575575" y="5611132"/>
            <a:ext cx="3040850" cy="344002"/>
          </a:xfrm>
        </p:spPr>
        <p:txBody>
          <a:bodyPr>
            <a:normAutofit fontScale="90000"/>
          </a:bodyPr>
          <a:lstStyle/>
          <a:p>
            <a:r>
              <a:rPr lang="en-IN" sz="2400"/>
              <a:t>Forgot Password Page</a:t>
            </a:r>
          </a:p>
        </p:txBody>
      </p:sp>
      <p:pic>
        <p:nvPicPr>
          <p:cNvPr id="5" name="Picture 4">
            <a:extLst>
              <a:ext uri="{FF2B5EF4-FFF2-40B4-BE49-F238E27FC236}">
                <a16:creationId xmlns:a16="http://schemas.microsoft.com/office/drawing/2014/main" id="{14C9F153-D792-0C6C-7F03-D051C2F8CB99}"/>
              </a:ext>
            </a:extLst>
          </p:cNvPr>
          <p:cNvPicPr>
            <a:picLocks noChangeAspect="1"/>
          </p:cNvPicPr>
          <p:nvPr/>
        </p:nvPicPr>
        <p:blipFill>
          <a:blip r:embed="rId2"/>
          <a:stretch>
            <a:fillRect/>
          </a:stretch>
        </p:blipFill>
        <p:spPr>
          <a:xfrm>
            <a:off x="1627914" y="1113907"/>
            <a:ext cx="8936171" cy="4458185"/>
          </a:xfrm>
          <a:prstGeom prst="rect">
            <a:avLst/>
          </a:prstGeom>
        </p:spPr>
      </p:pic>
    </p:spTree>
    <p:extLst>
      <p:ext uri="{BB962C8B-B14F-4D97-AF65-F5344CB8AC3E}">
        <p14:creationId xmlns:p14="http://schemas.microsoft.com/office/powerpoint/2010/main" val="3396487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4575574" y="5594574"/>
            <a:ext cx="3040850" cy="344002"/>
          </a:xfrm>
        </p:spPr>
        <p:txBody>
          <a:bodyPr>
            <a:normAutofit fontScale="90000"/>
          </a:bodyPr>
          <a:lstStyle/>
          <a:p>
            <a:pPr algn="ctr"/>
            <a:r>
              <a:rPr lang="en-IN" sz="2400"/>
              <a:t>Register Page</a:t>
            </a:r>
          </a:p>
        </p:txBody>
      </p:sp>
      <p:pic>
        <p:nvPicPr>
          <p:cNvPr id="7" name="Content Placeholder 6">
            <a:extLst>
              <a:ext uri="{FF2B5EF4-FFF2-40B4-BE49-F238E27FC236}">
                <a16:creationId xmlns:a16="http://schemas.microsoft.com/office/drawing/2014/main" id="{72D9DA0E-06E0-5F51-AC27-11F04FF79EC5}"/>
              </a:ext>
            </a:extLst>
          </p:cNvPr>
          <p:cNvPicPr>
            <a:picLocks noGrp="1" noChangeAspect="1"/>
          </p:cNvPicPr>
          <p:nvPr>
            <p:ph idx="1"/>
          </p:nvPr>
        </p:nvPicPr>
        <p:blipFill>
          <a:blip r:embed="rId2"/>
          <a:stretch>
            <a:fillRect/>
          </a:stretch>
        </p:blipFill>
        <p:spPr>
          <a:xfrm>
            <a:off x="1772735" y="1172482"/>
            <a:ext cx="8646529" cy="4351338"/>
          </a:xfrm>
          <a:prstGeom prst="rect">
            <a:avLst/>
          </a:prstGeom>
        </p:spPr>
      </p:pic>
    </p:spTree>
    <p:extLst>
      <p:ext uri="{BB962C8B-B14F-4D97-AF65-F5344CB8AC3E}">
        <p14:creationId xmlns:p14="http://schemas.microsoft.com/office/powerpoint/2010/main" val="371468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4575574" y="5594574"/>
            <a:ext cx="3040850" cy="344002"/>
          </a:xfrm>
        </p:spPr>
        <p:txBody>
          <a:bodyPr>
            <a:normAutofit fontScale="90000"/>
          </a:bodyPr>
          <a:lstStyle/>
          <a:p>
            <a:pPr algn="ctr"/>
            <a:r>
              <a:rPr lang="en-IN" sz="2400"/>
              <a:t>OTP Verification Page</a:t>
            </a:r>
          </a:p>
        </p:txBody>
      </p:sp>
      <p:pic>
        <p:nvPicPr>
          <p:cNvPr id="6" name="Content Placeholder 5">
            <a:extLst>
              <a:ext uri="{FF2B5EF4-FFF2-40B4-BE49-F238E27FC236}">
                <a16:creationId xmlns:a16="http://schemas.microsoft.com/office/drawing/2014/main" id="{406DED57-266B-0C24-5C84-878929D622E9}"/>
              </a:ext>
            </a:extLst>
          </p:cNvPr>
          <p:cNvPicPr>
            <a:picLocks noGrp="1" noChangeAspect="1"/>
          </p:cNvPicPr>
          <p:nvPr>
            <p:ph idx="1"/>
          </p:nvPr>
        </p:nvPicPr>
        <p:blipFill>
          <a:blip r:embed="rId2"/>
          <a:stretch>
            <a:fillRect/>
          </a:stretch>
        </p:blipFill>
        <p:spPr>
          <a:xfrm>
            <a:off x="1698062" y="1163152"/>
            <a:ext cx="8665245" cy="4351338"/>
          </a:xfrm>
          <a:prstGeom prst="rect">
            <a:avLst/>
          </a:prstGeom>
        </p:spPr>
      </p:pic>
    </p:spTree>
    <p:extLst>
      <p:ext uri="{BB962C8B-B14F-4D97-AF65-F5344CB8AC3E}">
        <p14:creationId xmlns:p14="http://schemas.microsoft.com/office/powerpoint/2010/main" val="997565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4575574" y="5594574"/>
            <a:ext cx="3040850" cy="344002"/>
          </a:xfrm>
        </p:spPr>
        <p:txBody>
          <a:bodyPr>
            <a:normAutofit fontScale="90000"/>
          </a:bodyPr>
          <a:lstStyle/>
          <a:p>
            <a:pPr algn="ctr"/>
            <a:r>
              <a:rPr lang="en-IN" sz="2400"/>
              <a:t>Reset Password Page</a:t>
            </a:r>
          </a:p>
        </p:txBody>
      </p:sp>
      <p:pic>
        <p:nvPicPr>
          <p:cNvPr id="7" name="Content Placeholder 6">
            <a:extLst>
              <a:ext uri="{FF2B5EF4-FFF2-40B4-BE49-F238E27FC236}">
                <a16:creationId xmlns:a16="http://schemas.microsoft.com/office/drawing/2014/main" id="{0A08798F-48EF-B397-7891-E1EDAED56057}"/>
              </a:ext>
            </a:extLst>
          </p:cNvPr>
          <p:cNvPicPr>
            <a:picLocks noGrp="1" noChangeAspect="1"/>
          </p:cNvPicPr>
          <p:nvPr>
            <p:ph idx="1"/>
          </p:nvPr>
        </p:nvPicPr>
        <p:blipFill>
          <a:blip r:embed="rId2"/>
          <a:stretch>
            <a:fillRect/>
          </a:stretch>
        </p:blipFill>
        <p:spPr>
          <a:xfrm>
            <a:off x="1826340" y="1153821"/>
            <a:ext cx="8688609" cy="4351338"/>
          </a:xfrm>
          <a:prstGeom prst="rect">
            <a:avLst/>
          </a:prstGeom>
        </p:spPr>
      </p:pic>
    </p:spTree>
    <p:extLst>
      <p:ext uri="{BB962C8B-B14F-4D97-AF65-F5344CB8AC3E}">
        <p14:creationId xmlns:p14="http://schemas.microsoft.com/office/powerpoint/2010/main" val="1353398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4575573" y="5725203"/>
            <a:ext cx="3040850" cy="344002"/>
          </a:xfrm>
        </p:spPr>
        <p:txBody>
          <a:bodyPr>
            <a:normAutofit fontScale="90000"/>
          </a:bodyPr>
          <a:lstStyle/>
          <a:p>
            <a:pPr algn="ctr"/>
            <a:r>
              <a:rPr lang="en-IN" sz="2400"/>
              <a:t>Search Home Page</a:t>
            </a:r>
          </a:p>
        </p:txBody>
      </p:sp>
      <p:pic>
        <p:nvPicPr>
          <p:cNvPr id="5" name="Content Placeholder 4">
            <a:extLst>
              <a:ext uri="{FF2B5EF4-FFF2-40B4-BE49-F238E27FC236}">
                <a16:creationId xmlns:a16="http://schemas.microsoft.com/office/drawing/2014/main" id="{14A6CF3B-E6F2-3038-01CF-0A0D3FE246F2}"/>
              </a:ext>
            </a:extLst>
          </p:cNvPr>
          <p:cNvPicPr>
            <a:picLocks noGrp="1" noChangeAspect="1"/>
          </p:cNvPicPr>
          <p:nvPr>
            <p:ph idx="1"/>
          </p:nvPr>
        </p:nvPicPr>
        <p:blipFill>
          <a:blip r:embed="rId2"/>
          <a:stretch>
            <a:fillRect/>
          </a:stretch>
        </p:blipFill>
        <p:spPr>
          <a:xfrm>
            <a:off x="1775008" y="1243236"/>
            <a:ext cx="8641981" cy="4351338"/>
          </a:xfrm>
          <a:prstGeom prst="rect">
            <a:avLst/>
          </a:prstGeom>
        </p:spPr>
      </p:pic>
    </p:spTree>
    <p:extLst>
      <p:ext uri="{BB962C8B-B14F-4D97-AF65-F5344CB8AC3E}">
        <p14:creationId xmlns:p14="http://schemas.microsoft.com/office/powerpoint/2010/main" val="1512017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75F1A-E506-922C-4427-53BE81155C40}"/>
              </a:ext>
            </a:extLst>
          </p:cNvPr>
          <p:cNvSpPr>
            <a:spLocks noGrp="1"/>
          </p:cNvSpPr>
          <p:nvPr>
            <p:ph type="title"/>
          </p:nvPr>
        </p:nvSpPr>
        <p:spPr>
          <a:xfrm>
            <a:off x="4575573" y="5725203"/>
            <a:ext cx="3040850" cy="344002"/>
          </a:xfrm>
        </p:spPr>
        <p:txBody>
          <a:bodyPr>
            <a:normAutofit fontScale="90000"/>
          </a:bodyPr>
          <a:lstStyle/>
          <a:p>
            <a:pPr algn="ctr"/>
            <a:r>
              <a:rPr lang="en-IN" sz="2400"/>
              <a:t>Search Result Page</a:t>
            </a:r>
          </a:p>
        </p:txBody>
      </p:sp>
      <p:pic>
        <p:nvPicPr>
          <p:cNvPr id="9" name="Content Placeholder 8">
            <a:extLst>
              <a:ext uri="{FF2B5EF4-FFF2-40B4-BE49-F238E27FC236}">
                <a16:creationId xmlns:a16="http://schemas.microsoft.com/office/drawing/2014/main" id="{B974D442-4786-FD31-F68A-4D9F4327CBC9}"/>
              </a:ext>
            </a:extLst>
          </p:cNvPr>
          <p:cNvPicPr>
            <a:picLocks noGrp="1" noChangeAspect="1"/>
          </p:cNvPicPr>
          <p:nvPr>
            <p:ph idx="1"/>
          </p:nvPr>
        </p:nvPicPr>
        <p:blipFill>
          <a:blip r:embed="rId2"/>
          <a:stretch>
            <a:fillRect/>
          </a:stretch>
        </p:blipFill>
        <p:spPr>
          <a:xfrm>
            <a:off x="1951867" y="1188017"/>
            <a:ext cx="8288262" cy="4351338"/>
          </a:xfrm>
          <a:prstGeom prst="rect">
            <a:avLst/>
          </a:prstGeom>
        </p:spPr>
      </p:pic>
    </p:spTree>
    <p:extLst>
      <p:ext uri="{BB962C8B-B14F-4D97-AF65-F5344CB8AC3E}">
        <p14:creationId xmlns:p14="http://schemas.microsoft.com/office/powerpoint/2010/main" val="3485788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96D7-77F0-F4AC-FC00-890F0EB1CED1}"/>
              </a:ext>
            </a:extLst>
          </p:cNvPr>
          <p:cNvSpPr>
            <a:spLocks noGrp="1"/>
          </p:cNvSpPr>
          <p:nvPr>
            <p:ph type="title" idx="4294967295"/>
          </p:nvPr>
        </p:nvSpPr>
        <p:spPr>
          <a:xfrm>
            <a:off x="740491" y="345768"/>
            <a:ext cx="10515600" cy="1325563"/>
          </a:xfrm>
        </p:spPr>
        <p:txBody>
          <a:bodyPr>
            <a:normAutofit/>
          </a:bodyPr>
          <a:lstStyle/>
          <a:p>
            <a:r>
              <a:rPr lang="en-IN" sz="5400" err="1">
                <a:latin typeface="Aharoni" panose="02010803020104030203" pitchFamily="2" charset="-79"/>
                <a:cs typeface="Aharoni" panose="02010803020104030203" pitchFamily="2" charset="-79"/>
              </a:rPr>
              <a:t>RoomHive</a:t>
            </a:r>
            <a:r>
              <a:rPr lang="en-IN" sz="5400">
                <a:latin typeface="Aharoni" panose="02010803020104030203" pitchFamily="2" charset="-79"/>
                <a:cs typeface="Aharoni" panose="02010803020104030203" pitchFamily="2" charset="-79"/>
              </a:rPr>
              <a:t> Telegram Bot</a:t>
            </a:r>
          </a:p>
        </p:txBody>
      </p:sp>
      <p:pic>
        <p:nvPicPr>
          <p:cNvPr id="4" name="Picture 3">
            <a:extLst>
              <a:ext uri="{FF2B5EF4-FFF2-40B4-BE49-F238E27FC236}">
                <a16:creationId xmlns:a16="http://schemas.microsoft.com/office/drawing/2014/main" id="{C61779E4-3B0C-178B-C16F-2C4D51B3B009}"/>
              </a:ext>
            </a:extLst>
          </p:cNvPr>
          <p:cNvPicPr>
            <a:picLocks noChangeAspect="1"/>
          </p:cNvPicPr>
          <p:nvPr/>
        </p:nvPicPr>
        <p:blipFill rotWithShape="1">
          <a:blip r:embed="rId2"/>
          <a:srcRect l="5483" t="7034" r="16893" b="76658"/>
          <a:stretch/>
        </p:blipFill>
        <p:spPr>
          <a:xfrm>
            <a:off x="759542" y="1563330"/>
            <a:ext cx="9463918" cy="894736"/>
          </a:xfrm>
          <a:prstGeom prst="rect">
            <a:avLst/>
          </a:prstGeom>
        </p:spPr>
      </p:pic>
      <p:pic>
        <p:nvPicPr>
          <p:cNvPr id="5" name="Picture 4">
            <a:extLst>
              <a:ext uri="{FF2B5EF4-FFF2-40B4-BE49-F238E27FC236}">
                <a16:creationId xmlns:a16="http://schemas.microsoft.com/office/drawing/2014/main" id="{4CD566F2-8035-E747-4E0C-7EC4DCCBDB48}"/>
              </a:ext>
            </a:extLst>
          </p:cNvPr>
          <p:cNvPicPr>
            <a:picLocks noChangeAspect="1"/>
          </p:cNvPicPr>
          <p:nvPr/>
        </p:nvPicPr>
        <p:blipFill rotWithShape="1">
          <a:blip r:embed="rId3"/>
          <a:srcRect t="74265"/>
          <a:stretch/>
        </p:blipFill>
        <p:spPr>
          <a:xfrm>
            <a:off x="759543" y="3087330"/>
            <a:ext cx="4178092" cy="2389382"/>
          </a:xfrm>
          <a:prstGeom prst="rect">
            <a:avLst/>
          </a:prstGeom>
        </p:spPr>
      </p:pic>
      <p:pic>
        <p:nvPicPr>
          <p:cNvPr id="8" name="Picture 7">
            <a:extLst>
              <a:ext uri="{FF2B5EF4-FFF2-40B4-BE49-F238E27FC236}">
                <a16:creationId xmlns:a16="http://schemas.microsoft.com/office/drawing/2014/main" id="{5B03DD51-582D-F9B5-F974-3E2B12C17126}"/>
              </a:ext>
            </a:extLst>
          </p:cNvPr>
          <p:cNvPicPr>
            <a:picLocks noChangeAspect="1"/>
          </p:cNvPicPr>
          <p:nvPr/>
        </p:nvPicPr>
        <p:blipFill rotWithShape="1">
          <a:blip r:embed="rId4"/>
          <a:srcRect t="74552"/>
          <a:stretch/>
        </p:blipFill>
        <p:spPr>
          <a:xfrm>
            <a:off x="5998291" y="3087330"/>
            <a:ext cx="4225169" cy="2389383"/>
          </a:xfrm>
          <a:prstGeom prst="rect">
            <a:avLst/>
          </a:prstGeom>
        </p:spPr>
      </p:pic>
    </p:spTree>
    <p:extLst>
      <p:ext uri="{BB962C8B-B14F-4D97-AF65-F5344CB8AC3E}">
        <p14:creationId xmlns:p14="http://schemas.microsoft.com/office/powerpoint/2010/main" val="2360715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CB69-3971-ADB1-9E36-9DDE13A5EE35}"/>
              </a:ext>
            </a:extLst>
          </p:cNvPr>
          <p:cNvSpPr>
            <a:spLocks noGrp="1"/>
          </p:cNvSpPr>
          <p:nvPr>
            <p:ph type="title"/>
          </p:nvPr>
        </p:nvSpPr>
        <p:spPr/>
        <p:txBody>
          <a:bodyPr>
            <a:normAutofit/>
          </a:bodyPr>
          <a:lstStyle/>
          <a:p>
            <a:r>
              <a:rPr lang="en-IN" sz="5400">
                <a:latin typeface="Aharoni" panose="02010803020104030203" pitchFamily="2" charset="-79"/>
                <a:cs typeface="Aharoni" panose="02010803020104030203" pitchFamily="2" charset="-79"/>
              </a:rPr>
              <a:t>Front End - Summary</a:t>
            </a:r>
          </a:p>
        </p:txBody>
      </p:sp>
      <p:sp>
        <p:nvSpPr>
          <p:cNvPr id="3" name="Content Placeholder 2">
            <a:extLst>
              <a:ext uri="{FF2B5EF4-FFF2-40B4-BE49-F238E27FC236}">
                <a16:creationId xmlns:a16="http://schemas.microsoft.com/office/drawing/2014/main" id="{ECD27C96-5404-BBAD-2ECE-B0101ACAF92A}"/>
              </a:ext>
            </a:extLst>
          </p:cNvPr>
          <p:cNvSpPr>
            <a:spLocks noGrp="1"/>
          </p:cNvSpPr>
          <p:nvPr>
            <p:ph idx="1"/>
          </p:nvPr>
        </p:nvSpPr>
        <p:spPr/>
        <p:txBody>
          <a:bodyPr>
            <a:normAutofit/>
          </a:bodyPr>
          <a:lstStyle/>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Number of files : 13</a:t>
            </a:r>
          </a:p>
          <a:p>
            <a:pPr>
              <a:lnSpc>
                <a:spcPct val="107000"/>
              </a:lnSpc>
              <a:spcAft>
                <a:spcPts val="800"/>
              </a:spcAft>
            </a:pPr>
            <a:r>
              <a:rPr lang="en-IN" sz="2000" kern="100">
                <a:latin typeface="Abadi" panose="020B0604020104020204" pitchFamily="34" charset="0"/>
                <a:ea typeface="Calibri" panose="020F0502020204030204" pitchFamily="34" charset="0"/>
                <a:cs typeface="Times New Roman" panose="02020603050405020304" pitchFamily="18" charset="0"/>
              </a:rPr>
              <a:t>Languages used: HTML, CSS, JavaScript</a:t>
            </a:r>
          </a:p>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Total Lines Of Co</a:t>
            </a:r>
            <a:r>
              <a:rPr lang="en-IN" sz="2000" kern="100">
                <a:latin typeface="Abadi" panose="020B0604020104020204" pitchFamily="34" charset="0"/>
                <a:ea typeface="Calibri" panose="020F0502020204030204" pitchFamily="34" charset="0"/>
                <a:cs typeface="Times New Roman" panose="02020603050405020304" pitchFamily="18" charset="0"/>
              </a:rPr>
              <a:t>de (LOC): 2304</a:t>
            </a:r>
          </a:p>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Number of Jira Sprints: </a:t>
            </a:r>
            <a:r>
              <a:rPr lang="en-IN" sz="2000" kern="100">
                <a:latin typeface="Abadi" panose="020B0604020104020204" pitchFamily="34" charset="0"/>
                <a:ea typeface="Calibri" panose="020F0502020204030204" pitchFamily="34" charset="0"/>
                <a:cs typeface="Times New Roman" panose="02020603050405020304" pitchFamily="18" charset="0"/>
              </a:rPr>
              <a:t>4</a:t>
            </a:r>
          </a:p>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Front end design ideation tool</a:t>
            </a:r>
            <a:r>
              <a:rPr lang="en-IN" sz="2000" kern="100">
                <a:latin typeface="Abadi" panose="020B0604020104020204" pitchFamily="34" charset="0"/>
                <a:ea typeface="Calibri" panose="020F0502020204030204" pitchFamily="34" charset="0"/>
                <a:cs typeface="Times New Roman" panose="02020603050405020304" pitchFamily="18" charset="0"/>
              </a:rPr>
              <a:t>: Figma</a:t>
            </a:r>
            <a:endParaRPr lang="en-IN" sz="2000" kern="100">
              <a:effectLst/>
              <a:latin typeface="Abadi" panose="020B0604020104020204" pitchFamily="34" charset="0"/>
              <a:ea typeface="Calibri" panose="020F0502020204030204" pitchFamily="34" charset="0"/>
              <a:cs typeface="Times New Roman" panose="02020603050405020304" pitchFamily="18" charset="0"/>
            </a:endParaRPr>
          </a:p>
          <a:p>
            <a:endParaRPr lang="en-IN" sz="3200">
              <a:latin typeface="Abadi" panose="020B0604020104020204" pitchFamily="34" charset="0"/>
            </a:endParaRPr>
          </a:p>
        </p:txBody>
      </p:sp>
    </p:spTree>
    <p:extLst>
      <p:ext uri="{BB962C8B-B14F-4D97-AF65-F5344CB8AC3E}">
        <p14:creationId xmlns:p14="http://schemas.microsoft.com/office/powerpoint/2010/main" val="253973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CB69-3971-ADB1-9E36-9DDE13A5EE35}"/>
              </a:ext>
            </a:extLst>
          </p:cNvPr>
          <p:cNvSpPr>
            <a:spLocks noGrp="1"/>
          </p:cNvSpPr>
          <p:nvPr>
            <p:ph type="title"/>
          </p:nvPr>
        </p:nvSpPr>
        <p:spPr/>
        <p:txBody>
          <a:bodyPr>
            <a:normAutofit/>
          </a:bodyPr>
          <a:lstStyle/>
          <a:p>
            <a:r>
              <a:rPr lang="en-IN" sz="5400">
                <a:latin typeface="Aharoni" panose="02010803020104030203" pitchFamily="2" charset="-79"/>
                <a:cs typeface="Aharoni" panose="02010803020104030203" pitchFamily="2" charset="-79"/>
              </a:rPr>
              <a:t>Back End - Summary</a:t>
            </a:r>
          </a:p>
        </p:txBody>
      </p:sp>
      <p:sp>
        <p:nvSpPr>
          <p:cNvPr id="3" name="Content Placeholder 2">
            <a:extLst>
              <a:ext uri="{FF2B5EF4-FFF2-40B4-BE49-F238E27FC236}">
                <a16:creationId xmlns:a16="http://schemas.microsoft.com/office/drawing/2014/main" id="{ECD27C96-5404-BBAD-2ECE-B0101ACAF92A}"/>
              </a:ext>
            </a:extLst>
          </p:cNvPr>
          <p:cNvSpPr>
            <a:spLocks noGrp="1"/>
          </p:cNvSpPr>
          <p:nvPr>
            <p:ph idx="1"/>
          </p:nvPr>
        </p:nvSpPr>
        <p:spPr/>
        <p:txBody>
          <a:bodyPr>
            <a:normAutofit/>
          </a:bodyPr>
          <a:lstStyle/>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Number of files : </a:t>
            </a:r>
            <a:r>
              <a:rPr lang="en-IN" sz="2000" kern="100">
                <a:latin typeface="Abadi" panose="020B0604020104020204" pitchFamily="34" charset="0"/>
                <a:ea typeface="Calibri" panose="020F0502020204030204" pitchFamily="34" charset="0"/>
                <a:cs typeface="Times New Roman" panose="02020603050405020304" pitchFamily="18" charset="0"/>
              </a:rPr>
              <a:t>6</a:t>
            </a:r>
            <a:endParaRPr lang="en-IN" sz="2000" kern="100">
              <a:effectLst/>
              <a:latin typeface="Abadi" panose="020B0604020104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latin typeface="Abadi" panose="020B0604020104020204" pitchFamily="34" charset="0"/>
                <a:ea typeface="Calibri" panose="020F0502020204030204" pitchFamily="34" charset="0"/>
                <a:cs typeface="Times New Roman" panose="02020603050405020304" pitchFamily="18" charset="0"/>
              </a:rPr>
              <a:t>Languages used: Python, SQL</a:t>
            </a:r>
          </a:p>
          <a:p>
            <a:pPr>
              <a:lnSpc>
                <a:spcPct val="107000"/>
              </a:lnSpc>
              <a:spcAft>
                <a:spcPts val="800"/>
              </a:spcAft>
            </a:pPr>
            <a:r>
              <a:rPr lang="en-IN" sz="2000" kern="100">
                <a:latin typeface="Abadi" panose="020B0604020104020204" pitchFamily="34" charset="0"/>
                <a:ea typeface="Calibri" panose="020F0502020204030204" pitchFamily="34" charset="0"/>
                <a:cs typeface="Times New Roman" panose="02020603050405020304" pitchFamily="18" charset="0"/>
              </a:rPr>
              <a:t>Libraries used: flask, pandas, </a:t>
            </a:r>
            <a:r>
              <a:rPr lang="en-IN" sz="2000" kern="100" err="1">
                <a:latin typeface="Abadi" panose="020B0604020104020204" pitchFamily="34" charset="0"/>
                <a:ea typeface="Calibri" panose="020F0502020204030204" pitchFamily="34" charset="0"/>
                <a:cs typeface="Times New Roman" panose="02020603050405020304" pitchFamily="18" charset="0"/>
              </a:rPr>
              <a:t>openpyxml</a:t>
            </a:r>
            <a:r>
              <a:rPr lang="en-IN" sz="2000" kern="100">
                <a:latin typeface="Abadi" panose="020B0604020104020204" pitchFamily="34" charset="0"/>
                <a:ea typeface="Calibri" panose="020F0502020204030204" pitchFamily="34" charset="0"/>
                <a:cs typeface="Times New Roman" panose="02020603050405020304" pitchFamily="18" charset="0"/>
              </a:rPr>
              <a:t>, telegram, </a:t>
            </a:r>
            <a:r>
              <a:rPr lang="en-IN" sz="2000" kern="100" err="1">
                <a:latin typeface="Abadi" panose="020B0604020104020204" pitchFamily="34" charset="0"/>
                <a:ea typeface="Calibri" panose="020F0502020204030204" pitchFamily="34" charset="0"/>
                <a:cs typeface="Times New Roman" panose="02020603050405020304" pitchFamily="18" charset="0"/>
              </a:rPr>
              <a:t>mysql</a:t>
            </a:r>
            <a:endParaRPr lang="en-IN" sz="2000" kern="100">
              <a:latin typeface="Abadi" panose="020B0604020104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Total Lines Of Co</a:t>
            </a:r>
            <a:r>
              <a:rPr lang="en-IN" sz="2000" kern="100">
                <a:latin typeface="Abadi" panose="020B0604020104020204" pitchFamily="34" charset="0"/>
                <a:ea typeface="Calibri" panose="020F0502020204030204" pitchFamily="34" charset="0"/>
                <a:cs typeface="Times New Roman" panose="02020603050405020304" pitchFamily="18" charset="0"/>
              </a:rPr>
              <a:t>de (LOC): 1074</a:t>
            </a:r>
          </a:p>
          <a:p>
            <a:pPr>
              <a:lnSpc>
                <a:spcPct val="107000"/>
              </a:lnSpc>
              <a:spcAft>
                <a:spcPts val="800"/>
              </a:spcAft>
            </a:pPr>
            <a:r>
              <a:rPr lang="en-IN" sz="2000" kern="100">
                <a:effectLst/>
                <a:latin typeface="Abadi" panose="020B0604020104020204" pitchFamily="34" charset="0"/>
                <a:ea typeface="Calibri" panose="020F0502020204030204" pitchFamily="34" charset="0"/>
                <a:cs typeface="Times New Roman" panose="02020603050405020304" pitchFamily="18" charset="0"/>
              </a:rPr>
              <a:t>Number of Jira Sprints: </a:t>
            </a:r>
            <a:r>
              <a:rPr lang="en-IN" sz="2000" kern="100">
                <a:latin typeface="Abadi" panose="020B0604020104020204" pitchFamily="34" charset="0"/>
                <a:ea typeface="Calibri" panose="020F0502020204030204" pitchFamily="34" charset="0"/>
                <a:cs typeface="Times New Roman" panose="02020603050405020304" pitchFamily="18" charset="0"/>
              </a:rPr>
              <a:t>4</a:t>
            </a:r>
          </a:p>
        </p:txBody>
      </p:sp>
    </p:spTree>
    <p:extLst>
      <p:ext uri="{BB962C8B-B14F-4D97-AF65-F5344CB8AC3E}">
        <p14:creationId xmlns:p14="http://schemas.microsoft.com/office/powerpoint/2010/main" val="72131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C3A9-7F13-9E1F-4464-85E44D383136}"/>
              </a:ext>
            </a:extLst>
          </p:cNvPr>
          <p:cNvSpPr>
            <a:spLocks noGrp="1"/>
          </p:cNvSpPr>
          <p:nvPr>
            <p:ph type="title"/>
          </p:nvPr>
        </p:nvSpPr>
        <p:spPr>
          <a:xfrm>
            <a:off x="651387" y="365125"/>
            <a:ext cx="10515600" cy="1325563"/>
          </a:xfrm>
        </p:spPr>
        <p:txBody>
          <a:bodyPr>
            <a:normAutofit/>
          </a:bodyPr>
          <a:lstStyle/>
          <a:p>
            <a:r>
              <a:rPr lang="en-IN" sz="5400">
                <a:latin typeface="Aharoni" panose="02010803020104030203" pitchFamily="2" charset="-79"/>
                <a:cs typeface="Aharoni" panose="02010803020104030203" pitchFamily="2" charset="-79"/>
              </a:rPr>
              <a:t>Problem Statement	</a:t>
            </a:r>
          </a:p>
        </p:txBody>
      </p:sp>
      <p:sp>
        <p:nvSpPr>
          <p:cNvPr id="3" name="Content Placeholder 2">
            <a:extLst>
              <a:ext uri="{FF2B5EF4-FFF2-40B4-BE49-F238E27FC236}">
                <a16:creationId xmlns:a16="http://schemas.microsoft.com/office/drawing/2014/main" id="{423627A8-9FCA-8E24-1540-B1595217431D}"/>
              </a:ext>
            </a:extLst>
          </p:cNvPr>
          <p:cNvSpPr>
            <a:spLocks noGrp="1"/>
          </p:cNvSpPr>
          <p:nvPr>
            <p:ph idx="1"/>
          </p:nvPr>
        </p:nvSpPr>
        <p:spPr>
          <a:xfrm>
            <a:off x="651387" y="1690688"/>
            <a:ext cx="10515600" cy="4351338"/>
          </a:xfrm>
        </p:spPr>
        <p:txBody>
          <a:bodyPr>
            <a:normAutofit/>
          </a:bodyPr>
          <a:lstStyle/>
          <a:p>
            <a:pPr>
              <a:lnSpc>
                <a:spcPct val="120000"/>
              </a:lnSpc>
            </a:pPr>
            <a:r>
              <a:rPr lang="en-US" sz="2400">
                <a:latin typeface="Abadi" panose="020B0604020104020204" pitchFamily="34" charset="0"/>
                <a:ea typeface="+mj-ea"/>
                <a:cs typeface="Aharoni" panose="02010803020104030203" pitchFamily="2" charset="-79"/>
              </a:rPr>
              <a:t>To create a web-based application that assists students in finding the optimal accommodation options in a city based on their preferences for amenities, budget, and proximity to desired locations. </a:t>
            </a:r>
          </a:p>
        </p:txBody>
      </p:sp>
    </p:spTree>
    <p:extLst>
      <p:ext uri="{BB962C8B-B14F-4D97-AF65-F5344CB8AC3E}">
        <p14:creationId xmlns:p14="http://schemas.microsoft.com/office/powerpoint/2010/main" val="1327337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86B1-E96B-F07D-20AC-82DB514DA33E}"/>
              </a:ext>
            </a:extLst>
          </p:cNvPr>
          <p:cNvSpPr>
            <a:spLocks noGrp="1"/>
          </p:cNvSpPr>
          <p:nvPr>
            <p:ph type="title"/>
          </p:nvPr>
        </p:nvSpPr>
        <p:spPr>
          <a:xfrm>
            <a:off x="838199" y="516095"/>
            <a:ext cx="10515600" cy="1325563"/>
          </a:xfrm>
        </p:spPr>
        <p:txBody>
          <a:bodyPr/>
          <a:lstStyle/>
          <a:p>
            <a:r>
              <a:rPr lang="en-US">
                <a:latin typeface="Aharoni" panose="02010803020104030203" pitchFamily="2" charset="-79"/>
                <a:cs typeface="Aharoni" panose="02010803020104030203" pitchFamily="2" charset="-79"/>
              </a:rPr>
              <a:t>Using Jira Tool</a:t>
            </a:r>
            <a:endParaRPr lang="en-IN">
              <a:latin typeface="Aharoni" panose="02010803020104030203" pitchFamily="2" charset="-79"/>
              <a:cs typeface="Aharoni" panose="02010803020104030203" pitchFamily="2" charset="-79"/>
            </a:endParaRPr>
          </a:p>
        </p:txBody>
      </p:sp>
      <p:pic>
        <p:nvPicPr>
          <p:cNvPr id="5" name="Content Placeholder 4">
            <a:extLst>
              <a:ext uri="{FF2B5EF4-FFF2-40B4-BE49-F238E27FC236}">
                <a16:creationId xmlns:a16="http://schemas.microsoft.com/office/drawing/2014/main" id="{B17A4D9B-4BFF-87D1-1191-25F648D9CB49}"/>
              </a:ext>
            </a:extLst>
          </p:cNvPr>
          <p:cNvPicPr>
            <a:picLocks noGrp="1" noChangeAspect="1"/>
          </p:cNvPicPr>
          <p:nvPr>
            <p:ph idx="1"/>
          </p:nvPr>
        </p:nvPicPr>
        <p:blipFill>
          <a:blip r:embed="rId2"/>
          <a:stretch>
            <a:fillRect/>
          </a:stretch>
        </p:blipFill>
        <p:spPr>
          <a:xfrm>
            <a:off x="838199" y="1926120"/>
            <a:ext cx="8946538" cy="3282421"/>
          </a:xfrm>
        </p:spPr>
      </p:pic>
      <p:sp>
        <p:nvSpPr>
          <p:cNvPr id="6" name="TextBox 5">
            <a:extLst>
              <a:ext uri="{FF2B5EF4-FFF2-40B4-BE49-F238E27FC236}">
                <a16:creationId xmlns:a16="http://schemas.microsoft.com/office/drawing/2014/main" id="{6086B6DA-695C-5EAE-AE6B-D5362495480E}"/>
              </a:ext>
            </a:extLst>
          </p:cNvPr>
          <p:cNvSpPr txBox="1"/>
          <p:nvPr/>
        </p:nvSpPr>
        <p:spPr>
          <a:xfrm>
            <a:off x="4190999" y="5527450"/>
            <a:ext cx="8822987" cy="400110"/>
          </a:xfrm>
          <a:prstGeom prst="rect">
            <a:avLst/>
          </a:prstGeom>
          <a:noFill/>
        </p:spPr>
        <p:txBody>
          <a:bodyPr wrap="square" rtlCol="0">
            <a:spAutoFit/>
          </a:bodyPr>
          <a:lstStyle/>
          <a:p>
            <a:r>
              <a:rPr lang="en-US" sz="2000">
                <a:latin typeface="Abadi" panose="020B0604020104020204" pitchFamily="34" charset="0"/>
              </a:rPr>
              <a:t>Project Roadmap</a:t>
            </a:r>
            <a:endParaRPr lang="en-IN" sz="2000">
              <a:latin typeface="Abadi" panose="020B0604020104020204" pitchFamily="34" charset="0"/>
            </a:endParaRPr>
          </a:p>
        </p:txBody>
      </p:sp>
    </p:spTree>
    <p:extLst>
      <p:ext uri="{BB962C8B-B14F-4D97-AF65-F5344CB8AC3E}">
        <p14:creationId xmlns:p14="http://schemas.microsoft.com/office/powerpoint/2010/main" val="640807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D046-025A-3501-4ADF-F2465996114E}"/>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Using Jira Tool</a:t>
            </a:r>
            <a:endParaRPr lang="en-IN"/>
          </a:p>
        </p:txBody>
      </p:sp>
      <p:sp>
        <p:nvSpPr>
          <p:cNvPr id="3" name="Content Placeholder 2">
            <a:extLst>
              <a:ext uri="{FF2B5EF4-FFF2-40B4-BE49-F238E27FC236}">
                <a16:creationId xmlns:a16="http://schemas.microsoft.com/office/drawing/2014/main" id="{CD710AC1-0F97-33D3-1ECE-819E7BFB3DC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1983D88B-DD28-F6ED-1E64-9E72EB06E8EA}"/>
              </a:ext>
            </a:extLst>
          </p:cNvPr>
          <p:cNvPicPr>
            <a:picLocks noChangeAspect="1"/>
          </p:cNvPicPr>
          <p:nvPr/>
        </p:nvPicPr>
        <p:blipFill>
          <a:blip r:embed="rId2"/>
          <a:stretch>
            <a:fillRect/>
          </a:stretch>
        </p:blipFill>
        <p:spPr>
          <a:xfrm>
            <a:off x="1579260" y="1690688"/>
            <a:ext cx="8539943" cy="4093394"/>
          </a:xfrm>
          <a:prstGeom prst="rect">
            <a:avLst/>
          </a:prstGeom>
        </p:spPr>
      </p:pic>
      <p:sp>
        <p:nvSpPr>
          <p:cNvPr id="8" name="TextBox 7">
            <a:extLst>
              <a:ext uri="{FF2B5EF4-FFF2-40B4-BE49-F238E27FC236}">
                <a16:creationId xmlns:a16="http://schemas.microsoft.com/office/drawing/2014/main" id="{456639DB-12E0-4C58-0464-F060C81DFBEF}"/>
              </a:ext>
            </a:extLst>
          </p:cNvPr>
          <p:cNvSpPr txBox="1"/>
          <p:nvPr/>
        </p:nvSpPr>
        <p:spPr>
          <a:xfrm>
            <a:off x="4623077" y="5780468"/>
            <a:ext cx="8822987" cy="400110"/>
          </a:xfrm>
          <a:prstGeom prst="rect">
            <a:avLst/>
          </a:prstGeom>
          <a:noFill/>
        </p:spPr>
        <p:txBody>
          <a:bodyPr wrap="square" rtlCol="0">
            <a:spAutoFit/>
          </a:bodyPr>
          <a:lstStyle/>
          <a:p>
            <a:r>
              <a:rPr lang="en-US" sz="2000">
                <a:latin typeface="Abadi" panose="020B0604020104020204" pitchFamily="34" charset="0"/>
              </a:rPr>
              <a:t>Project Backlog</a:t>
            </a:r>
            <a:endParaRPr lang="en-IN" sz="2000">
              <a:latin typeface="Abadi" panose="020B0604020104020204" pitchFamily="34" charset="0"/>
            </a:endParaRPr>
          </a:p>
        </p:txBody>
      </p:sp>
    </p:spTree>
    <p:extLst>
      <p:ext uri="{BB962C8B-B14F-4D97-AF65-F5344CB8AC3E}">
        <p14:creationId xmlns:p14="http://schemas.microsoft.com/office/powerpoint/2010/main" val="2900931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D046-025A-3501-4ADF-F2465996114E}"/>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Using Jira Tool</a:t>
            </a:r>
            <a:endParaRPr lang="en-IN"/>
          </a:p>
        </p:txBody>
      </p:sp>
      <p:sp>
        <p:nvSpPr>
          <p:cNvPr id="3" name="Content Placeholder 2">
            <a:extLst>
              <a:ext uri="{FF2B5EF4-FFF2-40B4-BE49-F238E27FC236}">
                <a16:creationId xmlns:a16="http://schemas.microsoft.com/office/drawing/2014/main" id="{CD710AC1-0F97-33D3-1ECE-819E7BFB3DC9}"/>
              </a:ext>
            </a:extLst>
          </p:cNvPr>
          <p:cNvSpPr>
            <a:spLocks noGrp="1"/>
          </p:cNvSpPr>
          <p:nvPr>
            <p:ph idx="1"/>
          </p:nvPr>
        </p:nvSpPr>
        <p:spPr/>
        <p:txBody>
          <a:bodyPr/>
          <a:lstStyle/>
          <a:p>
            <a:endParaRPr lang="en-IN"/>
          </a:p>
        </p:txBody>
      </p:sp>
      <p:sp>
        <p:nvSpPr>
          <p:cNvPr id="6" name="TextBox 5">
            <a:extLst>
              <a:ext uri="{FF2B5EF4-FFF2-40B4-BE49-F238E27FC236}">
                <a16:creationId xmlns:a16="http://schemas.microsoft.com/office/drawing/2014/main" id="{3527402A-4B16-B593-F1A3-3CD366DC7044}"/>
              </a:ext>
            </a:extLst>
          </p:cNvPr>
          <p:cNvSpPr txBox="1"/>
          <p:nvPr/>
        </p:nvSpPr>
        <p:spPr>
          <a:xfrm>
            <a:off x="4623077" y="5780468"/>
            <a:ext cx="8822987" cy="400110"/>
          </a:xfrm>
          <a:prstGeom prst="rect">
            <a:avLst/>
          </a:prstGeom>
          <a:noFill/>
        </p:spPr>
        <p:txBody>
          <a:bodyPr wrap="square" rtlCol="0">
            <a:spAutoFit/>
          </a:bodyPr>
          <a:lstStyle/>
          <a:p>
            <a:r>
              <a:rPr lang="en-US" sz="2000">
                <a:latin typeface="Abadi" panose="020B0604020104020204" pitchFamily="34" charset="0"/>
              </a:rPr>
              <a:t>Project Backlog</a:t>
            </a:r>
            <a:endParaRPr lang="en-IN" sz="2000">
              <a:latin typeface="Abadi" panose="020B0604020104020204" pitchFamily="34" charset="0"/>
            </a:endParaRPr>
          </a:p>
        </p:txBody>
      </p:sp>
      <p:pic>
        <p:nvPicPr>
          <p:cNvPr id="7" name="Picture 6">
            <a:extLst>
              <a:ext uri="{FF2B5EF4-FFF2-40B4-BE49-F238E27FC236}">
                <a16:creationId xmlns:a16="http://schemas.microsoft.com/office/drawing/2014/main" id="{64817F87-7E8F-CA52-D4E1-79D516249846}"/>
              </a:ext>
            </a:extLst>
          </p:cNvPr>
          <p:cNvPicPr>
            <a:picLocks noChangeAspect="1"/>
          </p:cNvPicPr>
          <p:nvPr/>
        </p:nvPicPr>
        <p:blipFill>
          <a:blip r:embed="rId2"/>
          <a:stretch>
            <a:fillRect/>
          </a:stretch>
        </p:blipFill>
        <p:spPr>
          <a:xfrm>
            <a:off x="1579552" y="1822010"/>
            <a:ext cx="8135594" cy="3961681"/>
          </a:xfrm>
          <a:prstGeom prst="rect">
            <a:avLst/>
          </a:prstGeom>
        </p:spPr>
      </p:pic>
    </p:spTree>
    <p:extLst>
      <p:ext uri="{BB962C8B-B14F-4D97-AF65-F5344CB8AC3E}">
        <p14:creationId xmlns:p14="http://schemas.microsoft.com/office/powerpoint/2010/main" val="1704437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D046-025A-3501-4ADF-F2465996114E}"/>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Using Jira Tool</a:t>
            </a:r>
            <a:endParaRPr lang="en-IN"/>
          </a:p>
        </p:txBody>
      </p:sp>
      <p:pic>
        <p:nvPicPr>
          <p:cNvPr id="11" name="Content Placeholder 10">
            <a:extLst>
              <a:ext uri="{FF2B5EF4-FFF2-40B4-BE49-F238E27FC236}">
                <a16:creationId xmlns:a16="http://schemas.microsoft.com/office/drawing/2014/main" id="{A4A45FEB-8C67-AD10-6541-1048E925A665}"/>
              </a:ext>
            </a:extLst>
          </p:cNvPr>
          <p:cNvPicPr>
            <a:picLocks noGrp="1" noChangeAspect="1"/>
          </p:cNvPicPr>
          <p:nvPr>
            <p:ph idx="1"/>
          </p:nvPr>
        </p:nvPicPr>
        <p:blipFill>
          <a:blip r:embed="rId2"/>
          <a:stretch>
            <a:fillRect/>
          </a:stretch>
        </p:blipFill>
        <p:spPr>
          <a:xfrm>
            <a:off x="7695299" y="1741518"/>
            <a:ext cx="2606266" cy="4038950"/>
          </a:xfrm>
        </p:spPr>
      </p:pic>
      <p:sp>
        <p:nvSpPr>
          <p:cNvPr id="6" name="TextBox 5">
            <a:extLst>
              <a:ext uri="{FF2B5EF4-FFF2-40B4-BE49-F238E27FC236}">
                <a16:creationId xmlns:a16="http://schemas.microsoft.com/office/drawing/2014/main" id="{3527402A-4B16-B593-F1A3-3CD366DC7044}"/>
              </a:ext>
            </a:extLst>
          </p:cNvPr>
          <p:cNvSpPr txBox="1"/>
          <p:nvPr/>
        </p:nvSpPr>
        <p:spPr>
          <a:xfrm>
            <a:off x="4341722" y="5840756"/>
            <a:ext cx="8822987" cy="400110"/>
          </a:xfrm>
          <a:prstGeom prst="rect">
            <a:avLst/>
          </a:prstGeom>
          <a:noFill/>
        </p:spPr>
        <p:txBody>
          <a:bodyPr wrap="square" rtlCol="0">
            <a:spAutoFit/>
          </a:bodyPr>
          <a:lstStyle/>
          <a:p>
            <a:r>
              <a:rPr lang="en-US" sz="2000">
                <a:latin typeface="Abadi" panose="020B0604020104020204" pitchFamily="34" charset="0"/>
              </a:rPr>
              <a:t>Completed issues till date</a:t>
            </a:r>
            <a:endParaRPr lang="en-IN" sz="2000">
              <a:latin typeface="Abadi" panose="020B0604020104020204" pitchFamily="34" charset="0"/>
            </a:endParaRPr>
          </a:p>
        </p:txBody>
      </p:sp>
      <p:pic>
        <p:nvPicPr>
          <p:cNvPr id="5" name="Picture 4">
            <a:extLst>
              <a:ext uri="{FF2B5EF4-FFF2-40B4-BE49-F238E27FC236}">
                <a16:creationId xmlns:a16="http://schemas.microsoft.com/office/drawing/2014/main" id="{88FFCEB6-0FE7-6103-EE97-FC120088C103}"/>
              </a:ext>
            </a:extLst>
          </p:cNvPr>
          <p:cNvPicPr>
            <a:picLocks noChangeAspect="1"/>
          </p:cNvPicPr>
          <p:nvPr/>
        </p:nvPicPr>
        <p:blipFill>
          <a:blip r:embed="rId3"/>
          <a:stretch>
            <a:fillRect/>
          </a:stretch>
        </p:blipFill>
        <p:spPr>
          <a:xfrm>
            <a:off x="1388411" y="1741518"/>
            <a:ext cx="2651990" cy="4038950"/>
          </a:xfrm>
          <a:prstGeom prst="rect">
            <a:avLst/>
          </a:prstGeom>
        </p:spPr>
      </p:pic>
      <p:pic>
        <p:nvPicPr>
          <p:cNvPr id="9" name="Picture 8">
            <a:extLst>
              <a:ext uri="{FF2B5EF4-FFF2-40B4-BE49-F238E27FC236}">
                <a16:creationId xmlns:a16="http://schemas.microsoft.com/office/drawing/2014/main" id="{629EC883-EA62-3596-152B-1FE5EE9D9201}"/>
              </a:ext>
            </a:extLst>
          </p:cNvPr>
          <p:cNvPicPr>
            <a:picLocks noChangeAspect="1"/>
          </p:cNvPicPr>
          <p:nvPr/>
        </p:nvPicPr>
        <p:blipFill rotWithShape="1">
          <a:blip r:embed="rId4"/>
          <a:srcRect t="1255" b="2503"/>
          <a:stretch/>
        </p:blipFill>
        <p:spPr>
          <a:xfrm>
            <a:off x="4496702" y="1750976"/>
            <a:ext cx="2834212" cy="4039091"/>
          </a:xfrm>
          <a:prstGeom prst="rect">
            <a:avLst/>
          </a:prstGeom>
        </p:spPr>
      </p:pic>
    </p:spTree>
    <p:extLst>
      <p:ext uri="{BB962C8B-B14F-4D97-AF65-F5344CB8AC3E}">
        <p14:creationId xmlns:p14="http://schemas.microsoft.com/office/powerpoint/2010/main" val="3096276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97AC-C4D9-D492-1FE7-84B0196D6EF0}"/>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Using Jira Tool</a:t>
            </a:r>
            <a:endParaRPr lang="en-IN"/>
          </a:p>
        </p:txBody>
      </p:sp>
      <p:pic>
        <p:nvPicPr>
          <p:cNvPr id="8" name="Picture 7">
            <a:extLst>
              <a:ext uri="{FF2B5EF4-FFF2-40B4-BE49-F238E27FC236}">
                <a16:creationId xmlns:a16="http://schemas.microsoft.com/office/drawing/2014/main" id="{4177A8E8-A498-3E32-E109-3489E1427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471" y="1690688"/>
            <a:ext cx="7369693" cy="4449087"/>
          </a:xfrm>
          <a:prstGeom prst="rect">
            <a:avLst/>
          </a:prstGeom>
        </p:spPr>
      </p:pic>
    </p:spTree>
    <p:extLst>
      <p:ext uri="{BB962C8B-B14F-4D97-AF65-F5344CB8AC3E}">
        <p14:creationId xmlns:p14="http://schemas.microsoft.com/office/powerpoint/2010/main" val="2929173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97AC-C4D9-D492-1FE7-84B0196D6EF0}"/>
              </a:ext>
            </a:extLst>
          </p:cNvPr>
          <p:cNvSpPr>
            <a:spLocks noGrp="1"/>
          </p:cNvSpPr>
          <p:nvPr>
            <p:ph type="title"/>
          </p:nvPr>
        </p:nvSpPr>
        <p:spPr>
          <a:xfrm>
            <a:off x="694742" y="389254"/>
            <a:ext cx="10515600" cy="1325563"/>
          </a:xfrm>
        </p:spPr>
        <p:txBody>
          <a:bodyPr/>
          <a:lstStyle/>
          <a:p>
            <a:r>
              <a:rPr lang="en-US">
                <a:latin typeface="Aharoni" panose="02010803020104030203" pitchFamily="2" charset="-79"/>
                <a:cs typeface="Aharoni" panose="02010803020104030203" pitchFamily="2" charset="-79"/>
              </a:rPr>
              <a:t>For More Information</a:t>
            </a:r>
            <a:endParaRPr lang="en-IN"/>
          </a:p>
        </p:txBody>
      </p:sp>
      <p:sp>
        <p:nvSpPr>
          <p:cNvPr id="3" name="TextBox 2">
            <a:extLst>
              <a:ext uri="{FF2B5EF4-FFF2-40B4-BE49-F238E27FC236}">
                <a16:creationId xmlns:a16="http://schemas.microsoft.com/office/drawing/2014/main" id="{C2DB270E-E49E-21C1-14A0-25E1D298D0DF}"/>
              </a:ext>
            </a:extLst>
          </p:cNvPr>
          <p:cNvSpPr txBox="1"/>
          <p:nvPr/>
        </p:nvSpPr>
        <p:spPr>
          <a:xfrm>
            <a:off x="630316" y="1823854"/>
            <a:ext cx="9954713" cy="369332"/>
          </a:xfrm>
          <a:prstGeom prst="rect">
            <a:avLst/>
          </a:prstGeom>
          <a:noFill/>
        </p:spPr>
        <p:txBody>
          <a:bodyPr wrap="none" rtlCol="0">
            <a:spAutoFit/>
          </a:bodyPr>
          <a:lstStyle/>
          <a:p>
            <a:r>
              <a:rPr lang="en-IN"/>
              <a:t>Jira Software Project Link : </a:t>
            </a:r>
            <a:r>
              <a:rPr lang="en-IN">
                <a:hlinkClick r:id="rId2"/>
              </a:rPr>
              <a:t>https://id.atlassian.com/invite/p/jira-software?id=lqOpY_i0TM6GdznlcQve5A</a:t>
            </a:r>
            <a:endParaRPr lang="en-IN"/>
          </a:p>
        </p:txBody>
      </p:sp>
      <p:sp>
        <p:nvSpPr>
          <p:cNvPr id="4" name="TextBox 3">
            <a:extLst>
              <a:ext uri="{FF2B5EF4-FFF2-40B4-BE49-F238E27FC236}">
                <a16:creationId xmlns:a16="http://schemas.microsoft.com/office/drawing/2014/main" id="{A98EAC09-AADE-E2D4-0783-BC591A163B61}"/>
              </a:ext>
            </a:extLst>
          </p:cNvPr>
          <p:cNvSpPr txBox="1"/>
          <p:nvPr/>
        </p:nvSpPr>
        <p:spPr>
          <a:xfrm>
            <a:off x="630316" y="2411260"/>
            <a:ext cx="10644452" cy="369332"/>
          </a:xfrm>
          <a:prstGeom prst="rect">
            <a:avLst/>
          </a:prstGeom>
          <a:noFill/>
        </p:spPr>
        <p:txBody>
          <a:bodyPr wrap="none" rtlCol="0">
            <a:spAutoFit/>
          </a:bodyPr>
          <a:lstStyle/>
          <a:p>
            <a:r>
              <a:rPr lang="en-IN"/>
              <a:t>Confluence (Project Documents) : </a:t>
            </a:r>
            <a:r>
              <a:rPr lang="en-IN">
                <a:hlinkClick r:id="rId3"/>
              </a:rPr>
              <a:t>https://id.atlassian.com/invite/p/confluence?id=VtIhWBKLTf2H3125H0IfeA</a:t>
            </a:r>
            <a:endParaRPr lang="en-IN"/>
          </a:p>
        </p:txBody>
      </p:sp>
    </p:spTree>
    <p:extLst>
      <p:ext uri="{BB962C8B-B14F-4D97-AF65-F5344CB8AC3E}">
        <p14:creationId xmlns:p14="http://schemas.microsoft.com/office/powerpoint/2010/main" val="2298239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CA405-FF7D-90AE-AFFF-1316EA8F9FAE}"/>
              </a:ext>
            </a:extLst>
          </p:cNvPr>
          <p:cNvPicPr>
            <a:picLocks noChangeAspect="1"/>
          </p:cNvPicPr>
          <p:nvPr/>
        </p:nvPicPr>
        <p:blipFill rotWithShape="1">
          <a:blip r:embed="rId2"/>
          <a:srcRect t="5274" b="12924"/>
          <a:stretch/>
        </p:blipFill>
        <p:spPr>
          <a:xfrm>
            <a:off x="806939" y="452283"/>
            <a:ext cx="10106867" cy="5822280"/>
          </a:xfrm>
          <a:prstGeom prst="rect">
            <a:avLst/>
          </a:prstGeom>
        </p:spPr>
      </p:pic>
    </p:spTree>
    <p:extLst>
      <p:ext uri="{BB962C8B-B14F-4D97-AF65-F5344CB8AC3E}">
        <p14:creationId xmlns:p14="http://schemas.microsoft.com/office/powerpoint/2010/main" val="3073253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12A4-D00C-465C-DEB4-CF2BF72B9682}"/>
              </a:ext>
            </a:extLst>
          </p:cNvPr>
          <p:cNvSpPr>
            <a:spLocks noGrp="1"/>
          </p:cNvSpPr>
          <p:nvPr>
            <p:ph type="title"/>
          </p:nvPr>
        </p:nvSpPr>
        <p:spPr/>
        <p:txBody>
          <a:bodyPr/>
          <a:lstStyle/>
          <a:p>
            <a:r>
              <a:rPr lang="en-IN" err="1">
                <a:latin typeface="Aharoni" panose="02010803020104030203" pitchFamily="2" charset="-79"/>
                <a:cs typeface="Aharoni" panose="02010803020104030203" pitchFamily="2" charset="-79"/>
              </a:rPr>
              <a:t>Github</a:t>
            </a:r>
            <a:r>
              <a:rPr lang="en-IN">
                <a:latin typeface="Aharoni" panose="02010803020104030203" pitchFamily="2" charset="-79"/>
                <a:cs typeface="Aharoni" panose="02010803020104030203" pitchFamily="2" charset="-79"/>
              </a:rPr>
              <a:t> Repo</a:t>
            </a:r>
          </a:p>
        </p:txBody>
      </p:sp>
      <p:pic>
        <p:nvPicPr>
          <p:cNvPr id="5" name="Content Placeholder 4">
            <a:extLst>
              <a:ext uri="{FF2B5EF4-FFF2-40B4-BE49-F238E27FC236}">
                <a16:creationId xmlns:a16="http://schemas.microsoft.com/office/drawing/2014/main" id="{B42FCE7B-4482-2347-FEEB-AFAE26C5F86F}"/>
              </a:ext>
            </a:extLst>
          </p:cNvPr>
          <p:cNvPicPr>
            <a:picLocks noGrp="1" noChangeAspect="1"/>
          </p:cNvPicPr>
          <p:nvPr>
            <p:ph idx="1"/>
          </p:nvPr>
        </p:nvPicPr>
        <p:blipFill>
          <a:blip r:embed="rId2"/>
          <a:stretch>
            <a:fillRect/>
          </a:stretch>
        </p:blipFill>
        <p:spPr>
          <a:xfrm>
            <a:off x="1554099" y="1805799"/>
            <a:ext cx="8779001" cy="3246401"/>
          </a:xfrm>
        </p:spPr>
      </p:pic>
      <p:sp>
        <p:nvSpPr>
          <p:cNvPr id="6" name="TextBox 5">
            <a:extLst>
              <a:ext uri="{FF2B5EF4-FFF2-40B4-BE49-F238E27FC236}">
                <a16:creationId xmlns:a16="http://schemas.microsoft.com/office/drawing/2014/main" id="{B71A6DA9-01F5-F4B6-A975-A7597D97DC57}"/>
              </a:ext>
            </a:extLst>
          </p:cNvPr>
          <p:cNvSpPr txBox="1"/>
          <p:nvPr/>
        </p:nvSpPr>
        <p:spPr>
          <a:xfrm>
            <a:off x="3608408" y="5212080"/>
            <a:ext cx="4670381" cy="369332"/>
          </a:xfrm>
          <a:prstGeom prst="rect">
            <a:avLst/>
          </a:prstGeom>
          <a:noFill/>
        </p:spPr>
        <p:txBody>
          <a:bodyPr wrap="none" rtlCol="0">
            <a:spAutoFit/>
          </a:bodyPr>
          <a:lstStyle/>
          <a:p>
            <a:r>
              <a:rPr lang="en-IN">
                <a:hlinkClick r:id="rId3"/>
              </a:rPr>
              <a:t>https://github.com/HallowSiddharth/RoomHive</a:t>
            </a:r>
            <a:endParaRPr lang="en-IN"/>
          </a:p>
        </p:txBody>
      </p:sp>
    </p:spTree>
    <p:extLst>
      <p:ext uri="{BB962C8B-B14F-4D97-AF65-F5344CB8AC3E}">
        <p14:creationId xmlns:p14="http://schemas.microsoft.com/office/powerpoint/2010/main" val="251234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12A4-D00C-465C-DEB4-CF2BF72B9682}"/>
              </a:ext>
            </a:extLst>
          </p:cNvPr>
          <p:cNvSpPr>
            <a:spLocks noGrp="1"/>
          </p:cNvSpPr>
          <p:nvPr>
            <p:ph type="title"/>
          </p:nvPr>
        </p:nvSpPr>
        <p:spPr/>
        <p:txBody>
          <a:bodyPr/>
          <a:lstStyle/>
          <a:p>
            <a:r>
              <a:rPr lang="en-IN" err="1">
                <a:latin typeface="Aharoni" panose="02010803020104030203" pitchFamily="2" charset="-79"/>
                <a:cs typeface="Aharoni" panose="02010803020104030203" pitchFamily="2" charset="-79"/>
              </a:rPr>
              <a:t>Github</a:t>
            </a:r>
            <a:r>
              <a:rPr lang="en-IN">
                <a:latin typeface="Aharoni" panose="02010803020104030203" pitchFamily="2" charset="-79"/>
                <a:cs typeface="Aharoni" panose="02010803020104030203" pitchFamily="2" charset="-79"/>
              </a:rPr>
              <a:t> Repo</a:t>
            </a:r>
          </a:p>
        </p:txBody>
      </p:sp>
      <p:pic>
        <p:nvPicPr>
          <p:cNvPr id="7" name="Content Placeholder 6">
            <a:extLst>
              <a:ext uri="{FF2B5EF4-FFF2-40B4-BE49-F238E27FC236}">
                <a16:creationId xmlns:a16="http://schemas.microsoft.com/office/drawing/2014/main" id="{590BDC95-BB5B-F2AF-12FF-8CF508E84C9A}"/>
              </a:ext>
            </a:extLst>
          </p:cNvPr>
          <p:cNvPicPr>
            <a:picLocks noGrp="1" noChangeAspect="1"/>
          </p:cNvPicPr>
          <p:nvPr>
            <p:ph idx="1"/>
          </p:nvPr>
        </p:nvPicPr>
        <p:blipFill>
          <a:blip r:embed="rId2"/>
          <a:stretch>
            <a:fillRect/>
          </a:stretch>
        </p:blipFill>
        <p:spPr>
          <a:xfrm>
            <a:off x="2260102" y="1503680"/>
            <a:ext cx="7410122" cy="4673283"/>
          </a:xfrm>
        </p:spPr>
      </p:pic>
    </p:spTree>
    <p:extLst>
      <p:ext uri="{BB962C8B-B14F-4D97-AF65-F5344CB8AC3E}">
        <p14:creationId xmlns:p14="http://schemas.microsoft.com/office/powerpoint/2010/main" val="141688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80DF-12DC-045A-954A-3FE618222033}"/>
              </a:ext>
            </a:extLst>
          </p:cNvPr>
          <p:cNvSpPr>
            <a:spLocks noGrp="1"/>
          </p:cNvSpPr>
          <p:nvPr>
            <p:ph type="title"/>
          </p:nvPr>
        </p:nvSpPr>
        <p:spPr>
          <a:xfrm>
            <a:off x="3728885" y="492945"/>
            <a:ext cx="3812458" cy="532221"/>
          </a:xfrm>
        </p:spPr>
        <p:txBody>
          <a:bodyPr>
            <a:noAutofit/>
          </a:bodyPr>
          <a:lstStyle/>
          <a:p>
            <a:r>
              <a:rPr lang="en-IN" sz="3600">
                <a:latin typeface="Aharoni" panose="02010803020104030203" pitchFamily="2" charset="-79"/>
                <a:cs typeface="Aharoni" panose="02010803020104030203" pitchFamily="2" charset="-79"/>
              </a:rPr>
              <a:t>Languages Used</a:t>
            </a:r>
          </a:p>
        </p:txBody>
      </p:sp>
      <p:pic>
        <p:nvPicPr>
          <p:cNvPr id="2052" name="Picture 4">
            <a:extLst>
              <a:ext uri="{FF2B5EF4-FFF2-40B4-BE49-F238E27FC236}">
                <a16:creationId xmlns:a16="http://schemas.microsoft.com/office/drawing/2014/main" id="{7AB75AE4-3DB9-2295-0F4E-6A76D4ED5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5593" y="1322901"/>
            <a:ext cx="995362" cy="10908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BFF97E5-81A8-1A0B-E5B0-4FA7D873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823" y="1236918"/>
            <a:ext cx="1167581" cy="11675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977099B-9987-1D0B-2CA1-32A3AC49B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763" y="1309718"/>
            <a:ext cx="2189962" cy="102198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SS Logo PNG Transparent – Brands Logos">
            <a:extLst>
              <a:ext uri="{FF2B5EF4-FFF2-40B4-BE49-F238E27FC236}">
                <a16:creationId xmlns:a16="http://schemas.microsoft.com/office/drawing/2014/main" id="{5E1F3C55-991D-DCD3-3B11-A18B9CB14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9655" y="1236918"/>
            <a:ext cx="877582" cy="12369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7619496-7CD5-FC68-0828-DFF07C97D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1502" y="1455786"/>
            <a:ext cx="948713" cy="94871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D6FEA46-98D2-2C3D-1BAA-464F2CF7DBAC}"/>
              </a:ext>
            </a:extLst>
          </p:cNvPr>
          <p:cNvSpPr txBox="1">
            <a:spLocks/>
          </p:cNvSpPr>
          <p:nvPr/>
        </p:nvSpPr>
        <p:spPr>
          <a:xfrm>
            <a:off x="3941579" y="2896779"/>
            <a:ext cx="3812458" cy="5322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a:latin typeface="Aharoni" panose="02010803020104030203" pitchFamily="2" charset="-79"/>
                <a:cs typeface="Aharoni" panose="02010803020104030203" pitchFamily="2" charset="-79"/>
              </a:rPr>
              <a:t>Platforms Used</a:t>
            </a:r>
          </a:p>
        </p:txBody>
      </p:sp>
      <p:pic>
        <p:nvPicPr>
          <p:cNvPr id="2062" name="Picture 14">
            <a:extLst>
              <a:ext uri="{FF2B5EF4-FFF2-40B4-BE49-F238E27FC236}">
                <a16:creationId xmlns:a16="http://schemas.microsoft.com/office/drawing/2014/main" id="{59F7D89C-D9E1-C9B4-5AE6-766B407B74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160" y="3718560"/>
            <a:ext cx="1229360" cy="12293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 Logo, symbol, meaning, history, PNG, brand">
            <a:extLst>
              <a:ext uri="{FF2B5EF4-FFF2-40B4-BE49-F238E27FC236}">
                <a16:creationId xmlns:a16="http://schemas.microsoft.com/office/drawing/2014/main" id="{344DF231-C70C-7278-7AEC-C051E355CD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4880" y="3718560"/>
            <a:ext cx="2189962" cy="123185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Jira Logo and symbol, meaning, history, PNG">
            <a:extLst>
              <a:ext uri="{FF2B5EF4-FFF2-40B4-BE49-F238E27FC236}">
                <a16:creationId xmlns:a16="http://schemas.microsoft.com/office/drawing/2014/main" id="{62DFE4E5-72F2-1BF0-4A90-9D034F1790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6014" y="3851943"/>
            <a:ext cx="1812452" cy="122936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Microsoft Teams Logo, symbol, meaning, history, PNG, brand">
            <a:extLst>
              <a:ext uri="{FF2B5EF4-FFF2-40B4-BE49-F238E27FC236}">
                <a16:creationId xmlns:a16="http://schemas.microsoft.com/office/drawing/2014/main" id="{F439ED2C-7920-CB10-A107-6831469CBE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1735" y="3838821"/>
            <a:ext cx="2185531" cy="122936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igma’s new icon – Figma Design – Medium">
            <a:extLst>
              <a:ext uri="{FF2B5EF4-FFF2-40B4-BE49-F238E27FC236}">
                <a16:creationId xmlns:a16="http://schemas.microsoft.com/office/drawing/2014/main" id="{7331B25F-A020-A831-0067-5B4708031D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6786" y="3747803"/>
            <a:ext cx="1437640" cy="14376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TomTom Logo, symbol, meaning, history, PNG">
            <a:extLst>
              <a:ext uri="{FF2B5EF4-FFF2-40B4-BE49-F238E27FC236}">
                <a16:creationId xmlns:a16="http://schemas.microsoft.com/office/drawing/2014/main" id="{3053A805-13C1-71D1-2886-44FB678EEA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12783" y="3851943"/>
            <a:ext cx="2189963" cy="123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94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3511-E929-D3DC-45BE-9E4C14CE79CF}"/>
              </a:ext>
            </a:extLst>
          </p:cNvPr>
          <p:cNvSpPr>
            <a:spLocks noGrp="1"/>
          </p:cNvSpPr>
          <p:nvPr>
            <p:ph type="title"/>
          </p:nvPr>
        </p:nvSpPr>
        <p:spPr>
          <a:xfrm>
            <a:off x="710381" y="365125"/>
            <a:ext cx="10515600" cy="1325563"/>
          </a:xfrm>
        </p:spPr>
        <p:txBody>
          <a:bodyPr>
            <a:normAutofit/>
          </a:bodyPr>
          <a:lstStyle/>
          <a:p>
            <a:r>
              <a:rPr lang="en-IN" sz="6600">
                <a:latin typeface="Aharoni" panose="02010803020104030203" pitchFamily="2" charset="-79"/>
                <a:cs typeface="Aharoni" panose="02010803020104030203" pitchFamily="2" charset="-79"/>
              </a:rPr>
              <a:t>Client Details</a:t>
            </a:r>
          </a:p>
        </p:txBody>
      </p:sp>
      <p:sp>
        <p:nvSpPr>
          <p:cNvPr id="4" name="TextBox 3">
            <a:extLst>
              <a:ext uri="{FF2B5EF4-FFF2-40B4-BE49-F238E27FC236}">
                <a16:creationId xmlns:a16="http://schemas.microsoft.com/office/drawing/2014/main" id="{60C84B8B-36B3-D086-69B6-25EB31C1D20A}"/>
              </a:ext>
            </a:extLst>
          </p:cNvPr>
          <p:cNvSpPr txBox="1"/>
          <p:nvPr/>
        </p:nvSpPr>
        <p:spPr>
          <a:xfrm>
            <a:off x="2435994" y="1690688"/>
            <a:ext cx="5491948" cy="1938992"/>
          </a:xfrm>
          <a:prstGeom prst="rect">
            <a:avLst/>
          </a:prstGeom>
          <a:noFill/>
        </p:spPr>
        <p:txBody>
          <a:bodyPr wrap="square" rtlCol="0">
            <a:spAutoFit/>
          </a:bodyPr>
          <a:lstStyle/>
          <a:p>
            <a:r>
              <a:rPr lang="en-IN" sz="2400" err="1">
                <a:latin typeface="Abadi" panose="020B0604020104020204" pitchFamily="34" charset="0"/>
                <a:ea typeface="+mj-ea"/>
                <a:cs typeface="+mj-cs"/>
              </a:rPr>
              <a:t>Dr.</a:t>
            </a:r>
            <a:r>
              <a:rPr lang="en-IN" sz="2400">
                <a:latin typeface="Abadi" panose="020B0604020104020204" pitchFamily="34" charset="0"/>
                <a:ea typeface="+mj-ea"/>
                <a:cs typeface="+mj-cs"/>
              </a:rPr>
              <a:t> S. </a:t>
            </a:r>
            <a:r>
              <a:rPr lang="en-IN" sz="2400" err="1">
                <a:latin typeface="Abadi" panose="020B0604020104020204" pitchFamily="34" charset="0"/>
                <a:ea typeface="+mj-ea"/>
                <a:cs typeface="+mj-cs"/>
              </a:rPr>
              <a:t>Sasirekha</a:t>
            </a:r>
            <a:br>
              <a:rPr lang="en-IN" sz="2400">
                <a:latin typeface="Abadi" panose="020B0604020104020204" pitchFamily="34" charset="0"/>
                <a:ea typeface="+mj-ea"/>
                <a:cs typeface="+mj-cs"/>
              </a:rPr>
            </a:br>
            <a:r>
              <a:rPr lang="en-IN" sz="2400">
                <a:latin typeface="Abadi" panose="020B0604020104020204" pitchFamily="34" charset="0"/>
                <a:ea typeface="+mj-ea"/>
                <a:cs typeface="+mj-cs"/>
              </a:rPr>
              <a:t>B.E., M.E., Ph.D.</a:t>
            </a:r>
          </a:p>
          <a:p>
            <a:r>
              <a:rPr lang="en-IN" sz="2400">
                <a:latin typeface="Abadi" panose="020B0604020104020204" pitchFamily="34" charset="0"/>
                <a:ea typeface="+mj-ea"/>
                <a:cs typeface="+mj-cs"/>
              </a:rPr>
              <a:t>Associate Professor</a:t>
            </a:r>
          </a:p>
          <a:p>
            <a:r>
              <a:rPr lang="en-IN" sz="2400">
                <a:latin typeface="Abadi" panose="020B0604020104020204" pitchFamily="34" charset="0"/>
                <a:ea typeface="+mj-ea"/>
                <a:cs typeface="+mj-cs"/>
              </a:rPr>
              <a:t>Email: sasirekhas@ssn.edu.in</a:t>
            </a:r>
          </a:p>
          <a:p>
            <a:r>
              <a:rPr lang="en-IN" sz="2400">
                <a:latin typeface="Abadi" panose="020B0604020104020204" pitchFamily="34" charset="0"/>
                <a:ea typeface="+mj-ea"/>
                <a:cs typeface="+mj-cs"/>
              </a:rPr>
              <a:t>Extn: 372</a:t>
            </a:r>
          </a:p>
        </p:txBody>
      </p:sp>
      <p:pic>
        <p:nvPicPr>
          <p:cNvPr id="1028" name="Picture 4">
            <a:extLst>
              <a:ext uri="{FF2B5EF4-FFF2-40B4-BE49-F238E27FC236}">
                <a16:creationId xmlns:a16="http://schemas.microsoft.com/office/drawing/2014/main" id="{0C8978E8-0FC5-C1A4-68AE-8D84E5D88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2892"/>
            <a:ext cx="1597794" cy="19500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786CAE-F888-71C7-B392-62BBCDEDEA4A}"/>
              </a:ext>
            </a:extLst>
          </p:cNvPr>
          <p:cNvSpPr txBox="1"/>
          <p:nvPr/>
        </p:nvSpPr>
        <p:spPr>
          <a:xfrm>
            <a:off x="838200" y="3864990"/>
            <a:ext cx="10515600" cy="2246769"/>
          </a:xfrm>
          <a:prstGeom prst="rect">
            <a:avLst/>
          </a:prstGeom>
          <a:noFill/>
        </p:spPr>
        <p:txBody>
          <a:bodyPr wrap="square" rtlCol="0">
            <a:spAutoFit/>
          </a:bodyPr>
          <a:lstStyle/>
          <a:p>
            <a:pPr algn="just"/>
            <a:r>
              <a:rPr lang="en-US" sz="2000">
                <a:latin typeface="Abadi" panose="020B0604020104020204" pitchFamily="34" charset="0"/>
                <a:ea typeface="+mj-ea"/>
                <a:cs typeface="+mj-cs"/>
              </a:rPr>
              <a:t>Dr. S. </a:t>
            </a:r>
            <a:r>
              <a:rPr lang="en-US" sz="2000" err="1">
                <a:latin typeface="Abadi" panose="020B0604020104020204" pitchFamily="34" charset="0"/>
                <a:ea typeface="+mj-ea"/>
                <a:cs typeface="+mj-cs"/>
              </a:rPr>
              <a:t>Sasirekha</a:t>
            </a:r>
            <a:r>
              <a:rPr lang="en-US" sz="2000">
                <a:latin typeface="Abadi" panose="020B0604020104020204" pitchFamily="34" charset="0"/>
                <a:ea typeface="+mj-ea"/>
                <a:cs typeface="+mj-cs"/>
              </a:rPr>
              <a:t> is an Associate Professor at SSN College of Engineering with expertise in Service Oriented Architecture and Semantic based IoT middleware. She has 13+ years of teaching experience, a Ph.D. from Anna University, and has published over 35 papers. Dr. </a:t>
            </a:r>
            <a:r>
              <a:rPr lang="en-US" sz="2000" err="1">
                <a:latin typeface="Abadi" panose="020B0604020104020204" pitchFamily="34" charset="0"/>
                <a:ea typeface="+mj-ea"/>
                <a:cs typeface="+mj-cs"/>
              </a:rPr>
              <a:t>Sasirekha</a:t>
            </a:r>
            <a:r>
              <a:rPr lang="en-US" sz="2000">
                <a:latin typeface="Abadi" panose="020B0604020104020204" pitchFamily="34" charset="0"/>
                <a:ea typeface="+mj-ea"/>
                <a:cs typeface="+mj-cs"/>
              </a:rPr>
              <a:t> is an active member of IEEE and ACM, serves as a reviewer for esteemed publishers, and is involved in various national and international conferences. She guides Ph.D./M.S. candidates and has supervised numerous projects. Additionally, she serves as one of the Non-Residential Wardens of SSNCE.</a:t>
            </a:r>
          </a:p>
        </p:txBody>
      </p:sp>
    </p:spTree>
    <p:extLst>
      <p:ext uri="{BB962C8B-B14F-4D97-AF65-F5344CB8AC3E}">
        <p14:creationId xmlns:p14="http://schemas.microsoft.com/office/powerpoint/2010/main" val="3873615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41217-2E8C-5ABA-43B1-04B59964D175}"/>
              </a:ext>
            </a:extLst>
          </p:cNvPr>
          <p:cNvSpPr>
            <a:spLocks noGrp="1"/>
          </p:cNvSpPr>
          <p:nvPr>
            <p:ph type="title"/>
          </p:nvPr>
        </p:nvSpPr>
        <p:spPr/>
        <p:txBody>
          <a:bodyPr/>
          <a:lstStyle/>
          <a:p>
            <a:r>
              <a:rPr lang="en-IN">
                <a:latin typeface="Aharoni" panose="02010803020104030203" pitchFamily="2" charset="-79"/>
                <a:cs typeface="Aharoni" panose="02010803020104030203" pitchFamily="2" charset="-79"/>
              </a:rPr>
              <a:t>Future Scope For This Project</a:t>
            </a:r>
          </a:p>
        </p:txBody>
      </p:sp>
      <p:sp>
        <p:nvSpPr>
          <p:cNvPr id="3" name="Content Placeholder 2">
            <a:extLst>
              <a:ext uri="{FF2B5EF4-FFF2-40B4-BE49-F238E27FC236}">
                <a16:creationId xmlns:a16="http://schemas.microsoft.com/office/drawing/2014/main" id="{2514E349-6D79-637C-3EDF-00665CB4AFC8}"/>
              </a:ext>
            </a:extLst>
          </p:cNvPr>
          <p:cNvSpPr>
            <a:spLocks noGrp="1"/>
          </p:cNvSpPr>
          <p:nvPr>
            <p:ph idx="1"/>
          </p:nvPr>
        </p:nvSpPr>
        <p:spPr/>
        <p:txBody>
          <a:bodyPr/>
          <a:lstStyle/>
          <a:p>
            <a:r>
              <a:rPr lang="en-IN"/>
              <a:t>Results can be sent via telegram.</a:t>
            </a:r>
          </a:p>
          <a:p>
            <a:r>
              <a:rPr lang="en-IN"/>
              <a:t>This application can be deployed into a server.</a:t>
            </a:r>
          </a:p>
          <a:p>
            <a:r>
              <a:rPr lang="en-IN"/>
              <a:t>TomTom API can be replaced by google maps API for more efficiency.</a:t>
            </a:r>
          </a:p>
          <a:p>
            <a:r>
              <a:rPr lang="en-IN"/>
              <a:t>We can use </a:t>
            </a:r>
            <a:r>
              <a:rPr lang="en-IN" err="1"/>
              <a:t>twilio</a:t>
            </a:r>
            <a:r>
              <a:rPr lang="en-IN"/>
              <a:t> to send OTP via WhatsApp instead of Telegram.</a:t>
            </a:r>
          </a:p>
        </p:txBody>
      </p:sp>
    </p:spTree>
    <p:extLst>
      <p:ext uri="{BB962C8B-B14F-4D97-AF65-F5344CB8AC3E}">
        <p14:creationId xmlns:p14="http://schemas.microsoft.com/office/powerpoint/2010/main" val="2692436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DC0C-0D71-05AD-F976-083C260591F7}"/>
              </a:ext>
            </a:extLst>
          </p:cNvPr>
          <p:cNvSpPr>
            <a:spLocks noGrp="1"/>
          </p:cNvSpPr>
          <p:nvPr>
            <p:ph type="ctrTitle"/>
          </p:nvPr>
        </p:nvSpPr>
        <p:spPr>
          <a:xfrm>
            <a:off x="-376247" y="1940560"/>
            <a:ext cx="9144000" cy="2387600"/>
          </a:xfrm>
        </p:spPr>
        <p:txBody>
          <a:bodyPr>
            <a:normAutofit/>
          </a:bodyPr>
          <a:lstStyle/>
          <a:p>
            <a:r>
              <a:rPr lang="en-US" sz="11500">
                <a:latin typeface="Aharoni" panose="02010803020104030203" pitchFamily="2" charset="-79"/>
                <a:cs typeface="Aharoni" panose="02010803020104030203" pitchFamily="2" charset="-79"/>
              </a:rPr>
              <a:t>Thankyou</a:t>
            </a:r>
            <a:endParaRPr lang="en-IN" sz="11500">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780837A8-0230-31A5-0EDA-C4C2E0EBE2E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044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BC45-F8C9-78D7-CEC3-D06A2C457CEA}"/>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Client Requirements</a:t>
            </a:r>
            <a:endParaRPr lang="en-IN"/>
          </a:p>
        </p:txBody>
      </p:sp>
      <p:sp>
        <p:nvSpPr>
          <p:cNvPr id="3" name="Content Placeholder 2">
            <a:extLst>
              <a:ext uri="{FF2B5EF4-FFF2-40B4-BE49-F238E27FC236}">
                <a16:creationId xmlns:a16="http://schemas.microsoft.com/office/drawing/2014/main" id="{523E1578-1131-DD16-FE13-309CA98A9EED}"/>
              </a:ext>
            </a:extLst>
          </p:cNvPr>
          <p:cNvSpPr>
            <a:spLocks noGrp="1"/>
          </p:cNvSpPr>
          <p:nvPr>
            <p:ph idx="1"/>
          </p:nvPr>
        </p:nvSpPr>
        <p:spPr/>
        <p:txBody>
          <a:bodyPr/>
          <a:lstStyle/>
          <a:p>
            <a:r>
              <a:rPr lang="en-IN"/>
              <a:t>Once a student enters a college location, he/she should be shown nearby accommodation that satisfies their conditions.</a:t>
            </a:r>
          </a:p>
          <a:p>
            <a:r>
              <a:rPr lang="en-IN"/>
              <a:t>The student must be able to give filters such as Price, Occupancy, etc.</a:t>
            </a:r>
          </a:p>
          <a:p>
            <a:r>
              <a:rPr lang="en-IN"/>
              <a:t>The hostels displayed must be reliable and the information present in the website must be update and valid. </a:t>
            </a:r>
          </a:p>
          <a:p>
            <a:r>
              <a:rPr lang="en-IN"/>
              <a:t>The hostels must be located in a place with high population density so that it is safe for the students and other shops are also accessible for the students. </a:t>
            </a:r>
          </a:p>
        </p:txBody>
      </p:sp>
    </p:spTree>
    <p:extLst>
      <p:ext uri="{BB962C8B-B14F-4D97-AF65-F5344CB8AC3E}">
        <p14:creationId xmlns:p14="http://schemas.microsoft.com/office/powerpoint/2010/main" val="95760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492B-6AB2-1217-D6EF-18CFB5889C06}"/>
              </a:ext>
            </a:extLst>
          </p:cNvPr>
          <p:cNvSpPr>
            <a:spLocks noGrp="1"/>
          </p:cNvSpPr>
          <p:nvPr>
            <p:ph type="title"/>
          </p:nvPr>
        </p:nvSpPr>
        <p:spPr/>
        <p:txBody>
          <a:bodyPr>
            <a:normAutofit/>
          </a:bodyPr>
          <a:lstStyle/>
          <a:p>
            <a:r>
              <a:rPr lang="en-IN" sz="5400">
                <a:latin typeface="Aharoni" panose="02010803020104030203" pitchFamily="2" charset="-79"/>
                <a:cs typeface="Aharoni" panose="02010803020104030203" pitchFamily="2" charset="-79"/>
              </a:rPr>
              <a:t> Requirements Specifications</a:t>
            </a:r>
          </a:p>
        </p:txBody>
      </p:sp>
      <p:pic>
        <p:nvPicPr>
          <p:cNvPr id="9" name="Picture 8">
            <a:extLst>
              <a:ext uri="{FF2B5EF4-FFF2-40B4-BE49-F238E27FC236}">
                <a16:creationId xmlns:a16="http://schemas.microsoft.com/office/drawing/2014/main" id="{8553188A-AC28-518C-4914-147799E51AEA}"/>
              </a:ext>
            </a:extLst>
          </p:cNvPr>
          <p:cNvPicPr>
            <a:picLocks noChangeAspect="1"/>
          </p:cNvPicPr>
          <p:nvPr/>
        </p:nvPicPr>
        <p:blipFill>
          <a:blip r:embed="rId2"/>
          <a:stretch>
            <a:fillRect/>
          </a:stretch>
        </p:blipFill>
        <p:spPr>
          <a:xfrm>
            <a:off x="1628692" y="1855840"/>
            <a:ext cx="8059025" cy="3689554"/>
          </a:xfrm>
          <a:prstGeom prst="rect">
            <a:avLst/>
          </a:prstGeom>
        </p:spPr>
      </p:pic>
    </p:spTree>
    <p:extLst>
      <p:ext uri="{BB962C8B-B14F-4D97-AF65-F5344CB8AC3E}">
        <p14:creationId xmlns:p14="http://schemas.microsoft.com/office/powerpoint/2010/main" val="273238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B2E3-4B36-537C-14BA-8BCEDF7AD8B8}"/>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 Requirements Specifications</a:t>
            </a:r>
            <a:endParaRPr lang="en-IN"/>
          </a:p>
        </p:txBody>
      </p:sp>
      <p:pic>
        <p:nvPicPr>
          <p:cNvPr id="7" name="Picture 6">
            <a:extLst>
              <a:ext uri="{FF2B5EF4-FFF2-40B4-BE49-F238E27FC236}">
                <a16:creationId xmlns:a16="http://schemas.microsoft.com/office/drawing/2014/main" id="{72A0C526-7416-2FB3-C169-F5D686A4ABF7}"/>
              </a:ext>
            </a:extLst>
          </p:cNvPr>
          <p:cNvPicPr>
            <a:picLocks noChangeAspect="1"/>
          </p:cNvPicPr>
          <p:nvPr/>
        </p:nvPicPr>
        <p:blipFill>
          <a:blip r:embed="rId2"/>
          <a:stretch>
            <a:fillRect/>
          </a:stretch>
        </p:blipFill>
        <p:spPr>
          <a:xfrm>
            <a:off x="1542414" y="1690688"/>
            <a:ext cx="7070644" cy="4410402"/>
          </a:xfrm>
          <a:prstGeom prst="rect">
            <a:avLst/>
          </a:prstGeom>
        </p:spPr>
      </p:pic>
    </p:spTree>
    <p:extLst>
      <p:ext uri="{BB962C8B-B14F-4D97-AF65-F5344CB8AC3E}">
        <p14:creationId xmlns:p14="http://schemas.microsoft.com/office/powerpoint/2010/main" val="366448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06CE-71BE-E5BD-48C6-440C305700CD}"/>
              </a:ext>
            </a:extLst>
          </p:cNvPr>
          <p:cNvSpPr>
            <a:spLocks noGrp="1"/>
          </p:cNvSpPr>
          <p:nvPr>
            <p:ph type="title"/>
          </p:nvPr>
        </p:nvSpPr>
        <p:spPr/>
        <p:txBody>
          <a:bodyPr/>
          <a:lstStyle/>
          <a:p>
            <a:r>
              <a:rPr lang="en-IN" sz="4400">
                <a:latin typeface="Aharoni" panose="02010803020104030203" pitchFamily="2" charset="-79"/>
                <a:cs typeface="Aharoni" panose="02010803020104030203" pitchFamily="2" charset="-79"/>
              </a:rPr>
              <a:t> Requirements Specifications</a:t>
            </a:r>
            <a:endParaRPr lang="en-IN"/>
          </a:p>
        </p:txBody>
      </p:sp>
      <p:pic>
        <p:nvPicPr>
          <p:cNvPr id="5" name="Picture 4">
            <a:extLst>
              <a:ext uri="{FF2B5EF4-FFF2-40B4-BE49-F238E27FC236}">
                <a16:creationId xmlns:a16="http://schemas.microsoft.com/office/drawing/2014/main" id="{ED5445C0-D3B2-78E1-C3A9-F4135E0725A1}"/>
              </a:ext>
            </a:extLst>
          </p:cNvPr>
          <p:cNvPicPr>
            <a:picLocks noChangeAspect="1"/>
          </p:cNvPicPr>
          <p:nvPr/>
        </p:nvPicPr>
        <p:blipFill>
          <a:blip r:embed="rId2"/>
          <a:stretch>
            <a:fillRect/>
          </a:stretch>
        </p:blipFill>
        <p:spPr>
          <a:xfrm>
            <a:off x="1030151" y="2539514"/>
            <a:ext cx="9501485" cy="1245906"/>
          </a:xfrm>
          <a:prstGeom prst="rect">
            <a:avLst/>
          </a:prstGeom>
        </p:spPr>
      </p:pic>
    </p:spTree>
    <p:extLst>
      <p:ext uri="{BB962C8B-B14F-4D97-AF65-F5344CB8AC3E}">
        <p14:creationId xmlns:p14="http://schemas.microsoft.com/office/powerpoint/2010/main" val="187983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C3A9-7F13-9E1F-4464-85E44D383136}"/>
              </a:ext>
            </a:extLst>
          </p:cNvPr>
          <p:cNvSpPr>
            <a:spLocks noGrp="1"/>
          </p:cNvSpPr>
          <p:nvPr>
            <p:ph type="title"/>
          </p:nvPr>
        </p:nvSpPr>
        <p:spPr>
          <a:xfrm>
            <a:off x="651387" y="365125"/>
            <a:ext cx="10515600" cy="1325563"/>
          </a:xfrm>
        </p:spPr>
        <p:txBody>
          <a:bodyPr>
            <a:normAutofit/>
          </a:bodyPr>
          <a:lstStyle/>
          <a:p>
            <a:r>
              <a:rPr lang="en-IN" sz="5400">
                <a:latin typeface="Aharoni" panose="02010803020104030203" pitchFamily="2" charset="-79"/>
                <a:cs typeface="Aharoni" panose="02010803020104030203" pitchFamily="2" charset="-79"/>
              </a:rPr>
              <a:t>Solution Design</a:t>
            </a:r>
          </a:p>
        </p:txBody>
      </p:sp>
      <p:sp>
        <p:nvSpPr>
          <p:cNvPr id="3" name="Content Placeholder 2">
            <a:extLst>
              <a:ext uri="{FF2B5EF4-FFF2-40B4-BE49-F238E27FC236}">
                <a16:creationId xmlns:a16="http://schemas.microsoft.com/office/drawing/2014/main" id="{423627A8-9FCA-8E24-1540-B1595217431D}"/>
              </a:ext>
            </a:extLst>
          </p:cNvPr>
          <p:cNvSpPr>
            <a:spLocks noGrp="1"/>
          </p:cNvSpPr>
          <p:nvPr>
            <p:ph idx="1"/>
          </p:nvPr>
        </p:nvSpPr>
        <p:spPr>
          <a:xfrm>
            <a:off x="651387" y="1690688"/>
            <a:ext cx="10515600" cy="4351338"/>
          </a:xfrm>
        </p:spPr>
        <p:txBody>
          <a:bodyPr>
            <a:normAutofit lnSpcReduction="10000"/>
          </a:bodyPr>
          <a:lstStyle/>
          <a:p>
            <a:pPr>
              <a:lnSpc>
                <a:spcPct val="120000"/>
              </a:lnSpc>
            </a:pPr>
            <a:r>
              <a:rPr lang="en-US" sz="2400">
                <a:latin typeface="Abadi" panose="020B0604020104020204" pitchFamily="34" charset="0"/>
                <a:ea typeface="+mj-ea"/>
                <a:cs typeface="Aharoni" panose="02010803020104030203" pitchFamily="2" charset="-79"/>
              </a:rPr>
              <a:t>Using JavaScript, HTML/CSS, and Python, the application will employ suitable algorithm to categorize available accommodations. </a:t>
            </a:r>
          </a:p>
          <a:p>
            <a:pPr>
              <a:lnSpc>
                <a:spcPct val="120000"/>
              </a:lnSpc>
            </a:pPr>
            <a:r>
              <a:rPr lang="en-US" sz="2400">
                <a:latin typeface="Abadi" panose="020B0604020104020204" pitchFamily="34" charset="0"/>
                <a:ea typeface="+mj-ea"/>
                <a:cs typeface="Aharoni" panose="02010803020104030203" pitchFamily="2" charset="-79"/>
              </a:rPr>
              <a:t>The algorithm will consider factors such as the presence of amenities, rental prices, and distances from educational institutions and popular student areas. </a:t>
            </a:r>
          </a:p>
          <a:p>
            <a:pPr>
              <a:lnSpc>
                <a:spcPct val="120000"/>
              </a:lnSpc>
            </a:pPr>
            <a:r>
              <a:rPr lang="en-US" sz="2400">
                <a:latin typeface="Abadi" panose="020B0604020104020204" pitchFamily="34" charset="0"/>
                <a:ea typeface="+mj-ea"/>
                <a:cs typeface="Aharoni" panose="02010803020104030203" pitchFamily="2" charset="-79"/>
              </a:rPr>
              <a:t>By providing a user-friendly interface, students will be able to input their preferences and receive personalized recommendations. </a:t>
            </a:r>
          </a:p>
          <a:p>
            <a:pPr>
              <a:lnSpc>
                <a:spcPct val="120000"/>
              </a:lnSpc>
            </a:pPr>
            <a:r>
              <a:rPr lang="en-US" sz="2400">
                <a:latin typeface="Abadi" panose="020B0604020104020204" pitchFamily="34" charset="0"/>
                <a:ea typeface="+mj-ea"/>
                <a:cs typeface="Aharoni" panose="02010803020104030203" pitchFamily="2" charset="-79"/>
              </a:rPr>
              <a:t>To implement DBMS connectivity, we create a login system </a:t>
            </a:r>
            <a:r>
              <a:rPr lang="en-IN" sz="2400">
                <a:latin typeface="Abadi" panose="020B0604020104020204" pitchFamily="34" charset="0"/>
                <a:ea typeface="+mj-ea"/>
                <a:cs typeface="Aharoni" panose="02010803020104030203" pitchFamily="2" charset="-79"/>
              </a:rPr>
              <a:t>to facilitate authentication.</a:t>
            </a:r>
          </a:p>
          <a:p>
            <a:pPr>
              <a:lnSpc>
                <a:spcPct val="120000"/>
              </a:lnSpc>
            </a:pPr>
            <a:r>
              <a:rPr lang="en-IN" sz="2400">
                <a:latin typeface="Abadi" panose="020B0604020104020204" pitchFamily="34" charset="0"/>
                <a:ea typeface="+mj-ea"/>
                <a:cs typeface="Aharoni" panose="02010803020104030203" pitchFamily="2" charset="-79"/>
              </a:rPr>
              <a:t>An OTP system can also be implemented.</a:t>
            </a:r>
            <a:endParaRPr lang="en-US" sz="2400">
              <a:latin typeface="Abadi" panose="020B0604020104020204" pitchFamily="34" charset="0"/>
              <a:ea typeface="+mj-ea"/>
              <a:cs typeface="Aharoni" panose="02010803020104030203" pitchFamily="2" charset="-79"/>
            </a:endParaRPr>
          </a:p>
        </p:txBody>
      </p:sp>
    </p:spTree>
    <p:extLst>
      <p:ext uri="{BB962C8B-B14F-4D97-AF65-F5344CB8AC3E}">
        <p14:creationId xmlns:p14="http://schemas.microsoft.com/office/powerpoint/2010/main" val="431247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589C449568C8438CBC99C875C39DD9" ma:contentTypeVersion="8" ma:contentTypeDescription="Create a new document." ma:contentTypeScope="" ma:versionID="e7b4838cfb6173e55cc080f801105362">
  <xsd:schema xmlns:xsd="http://www.w3.org/2001/XMLSchema" xmlns:xs="http://www.w3.org/2001/XMLSchema" xmlns:p="http://schemas.microsoft.com/office/2006/metadata/properties" xmlns:ns3="36ec94d1-059b-4455-8cb2-d3ad17f76695" xmlns:ns4="40add7e5-3ddf-40a6-9a89-c2282cdd5a1a" targetNamespace="http://schemas.microsoft.com/office/2006/metadata/properties" ma:root="true" ma:fieldsID="e3c13c5a1d66c6ca4529a5edd82c3ecc" ns3:_="" ns4:_="">
    <xsd:import namespace="36ec94d1-059b-4455-8cb2-d3ad17f76695"/>
    <xsd:import namespace="40add7e5-3ddf-40a6-9a89-c2282cdd5a1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c94d1-059b-4455-8cb2-d3ad17f766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add7e5-3ddf-40a6-9a89-c2282cdd5a1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36ec94d1-059b-4455-8cb2-d3ad17f76695" xsi:nil="true"/>
  </documentManagement>
</p:properties>
</file>

<file path=customXml/itemProps1.xml><?xml version="1.0" encoding="utf-8"?>
<ds:datastoreItem xmlns:ds="http://schemas.openxmlformats.org/officeDocument/2006/customXml" ds:itemID="{0A89608D-E6F9-4CE3-AD65-CB5701F955B2}">
  <ds:schemaRefs>
    <ds:schemaRef ds:uri="http://schemas.microsoft.com/sharepoint/v3/contenttype/forms"/>
  </ds:schemaRefs>
</ds:datastoreItem>
</file>

<file path=customXml/itemProps2.xml><?xml version="1.0" encoding="utf-8"?>
<ds:datastoreItem xmlns:ds="http://schemas.openxmlformats.org/officeDocument/2006/customXml" ds:itemID="{B9561D27-4CB4-4739-8E8B-455E6DC5D694}">
  <ds:schemaRefs>
    <ds:schemaRef ds:uri="36ec94d1-059b-4455-8cb2-d3ad17f76695"/>
    <ds:schemaRef ds:uri="40add7e5-3ddf-40a6-9a89-c2282cdd5a1a"/>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D23AAE-B1E0-4ACF-BC6F-8B94FE2F23CD}">
  <ds:schemaRefs>
    <ds:schemaRef ds:uri="http://purl.org/dc/terms/"/>
    <ds:schemaRef ds:uri="36ec94d1-059b-4455-8cb2-d3ad17f76695"/>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40add7e5-3ddf-40a6-9a89-c2282cdd5a1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938</Words>
  <Application>Microsoft Office PowerPoint</Application>
  <PresentationFormat>Widescreen</PresentationFormat>
  <Paragraphs>119</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Abadi</vt:lpstr>
      <vt:lpstr>Aharoni</vt:lpstr>
      <vt:lpstr>Arial</vt:lpstr>
      <vt:lpstr>Calibri</vt:lpstr>
      <vt:lpstr>Calibri Light</vt:lpstr>
      <vt:lpstr>Office Theme</vt:lpstr>
      <vt:lpstr>RoomHive</vt:lpstr>
      <vt:lpstr>Team members</vt:lpstr>
      <vt:lpstr>Problem Statement </vt:lpstr>
      <vt:lpstr>Client Details</vt:lpstr>
      <vt:lpstr>Client Requirements</vt:lpstr>
      <vt:lpstr> Requirements Specifications</vt:lpstr>
      <vt:lpstr> Requirements Specifications</vt:lpstr>
      <vt:lpstr> Requirements Specifications</vt:lpstr>
      <vt:lpstr>Solution Design</vt:lpstr>
      <vt:lpstr>Risk Management</vt:lpstr>
      <vt:lpstr>Risk Management</vt:lpstr>
      <vt:lpstr>Risk Management</vt:lpstr>
      <vt:lpstr>Risk Management</vt:lpstr>
      <vt:lpstr>Risk Management</vt:lpstr>
      <vt:lpstr>Roles and Responsibilities</vt:lpstr>
      <vt:lpstr>Algorithm Used</vt:lpstr>
      <vt:lpstr>Knapsack – DP vs Greedy</vt:lpstr>
      <vt:lpstr>Algorithm Analysis</vt:lpstr>
      <vt:lpstr>Implementation</vt:lpstr>
      <vt:lpstr>Login Page</vt:lpstr>
      <vt:lpstr>Forgot Password Page</vt:lpstr>
      <vt:lpstr>Register Page</vt:lpstr>
      <vt:lpstr>OTP Verification Page</vt:lpstr>
      <vt:lpstr>Reset Password Page</vt:lpstr>
      <vt:lpstr>Search Home Page</vt:lpstr>
      <vt:lpstr>Search Result Page</vt:lpstr>
      <vt:lpstr>RoomHive Telegram Bot</vt:lpstr>
      <vt:lpstr>Front End - Summary</vt:lpstr>
      <vt:lpstr>Back End - Summary</vt:lpstr>
      <vt:lpstr>Using Jira Tool</vt:lpstr>
      <vt:lpstr>Using Jira Tool</vt:lpstr>
      <vt:lpstr>Using Jira Tool</vt:lpstr>
      <vt:lpstr>Using Jira Tool</vt:lpstr>
      <vt:lpstr>Using Jira Tool</vt:lpstr>
      <vt:lpstr>For More Information</vt:lpstr>
      <vt:lpstr>PowerPoint Presentation</vt:lpstr>
      <vt:lpstr>Github Repo</vt:lpstr>
      <vt:lpstr>Github Repo</vt:lpstr>
      <vt:lpstr>Languages Used</vt:lpstr>
      <vt:lpstr>Future Scope For This Project</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Siddharth V R</dc:creator>
  <cp:lastModifiedBy>Vishnu Siddharth V R</cp:lastModifiedBy>
  <cp:revision>2</cp:revision>
  <dcterms:created xsi:type="dcterms:W3CDTF">2023-05-18T13:18:28Z</dcterms:created>
  <dcterms:modified xsi:type="dcterms:W3CDTF">2023-06-29T01:26:54Z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0x010100CD589C449568C8438CBC99C875C39DD9</vt:lpwstr>
  </property>
</Properties>
</file>